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1.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3"/>
  </p:sldMasterIdLst>
  <p:notesMasterIdLst>
    <p:notesMasterId r:id="rId19"/>
  </p:notesMasterIdLst>
  <p:handoutMasterIdLst>
    <p:handoutMasterId r:id="rId20"/>
  </p:handoutMasterIdLst>
  <p:sldIdLst>
    <p:sldId id="257" r:id="rId4"/>
    <p:sldId id="263" r:id="rId5"/>
    <p:sldId id="1690" r:id="rId6"/>
    <p:sldId id="1697" r:id="rId7"/>
    <p:sldId id="1662" r:id="rId8"/>
    <p:sldId id="1672" r:id="rId9"/>
    <p:sldId id="1564" r:id="rId10"/>
    <p:sldId id="1607" r:id="rId11"/>
    <p:sldId id="1691" r:id="rId12"/>
    <p:sldId id="1677" r:id="rId13"/>
    <p:sldId id="1692" r:id="rId14"/>
    <p:sldId id="1694" r:id="rId15"/>
    <p:sldId id="265" r:id="rId16"/>
    <p:sldId id="261" r:id="rId17"/>
    <p:sldId id="260" r:id="rId18"/>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070" autoAdjust="0"/>
    <p:restoredTop sz="87459" autoAdjust="0"/>
  </p:normalViewPr>
  <p:slideViewPr>
    <p:cSldViewPr snapToGrid="0">
      <p:cViewPr varScale="1">
        <p:scale>
          <a:sx n="82" d="100"/>
          <a:sy n="82" d="100"/>
        </p:scale>
        <p:origin x="294" y="57"/>
      </p:cViewPr>
      <p:guideLst/>
    </p:cSldViewPr>
  </p:slideViewPr>
  <p:outlineViewPr>
    <p:cViewPr>
      <p:scale>
        <a:sx n="33" d="100"/>
        <a:sy n="33" d="100"/>
      </p:scale>
      <p:origin x="0" y="0"/>
    </p:cViewPr>
  </p:outlineViewPr>
  <p:notesTextViewPr>
    <p:cViewPr>
      <p:scale>
        <a:sx n="100" d="100"/>
        <a:sy n="100" d="100"/>
      </p:scale>
      <p:origin x="0" y="0"/>
    </p:cViewPr>
  </p:notesTextViewPr>
  <p:sorterViewPr>
    <p:cViewPr varScale="1">
      <p:scale>
        <a:sx n="100" d="100"/>
        <a:sy n="100" d="100"/>
      </p:scale>
      <p:origin x="0" y="-984"/>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3" Type="http://schemas.openxmlformats.org/officeDocument/2006/relationships/slideMaster" Target="slideMasters/slideMaster1.xml"/><Relationship Id="rId21" Type="http://schemas.openxmlformats.org/officeDocument/2006/relationships/commentAuthors" Target="commentAuthor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theme" Target="theme/theme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notesMaster" Target="notesMasters/notesMaster1.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12/3/2019 5:09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png>
</file>

<file path=ppt/media/image16.jpe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12/3/2019 5:09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12/3/2019 5:09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12/3/2019 5:09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690049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Our Office 365 developer vision focuses on the</a:t>
            </a:r>
            <a:r>
              <a:rPr lang="en-US" baseline="0" dirty="0"/>
              <a:t> </a:t>
            </a:r>
            <a:r>
              <a:rPr lang="en-US" dirty="0"/>
              <a:t>Users’ experience and their data.</a:t>
            </a:r>
            <a:r>
              <a:rPr lang="en-US" baseline="0" dirty="0"/>
              <a:t> As a developer you can bring your applications into their user experience. With over 1.2+ billion users of Office Worldwide, this is a huge opportunity to provide a window into your applications. As well as being able to connect into their data and add intelligence to your applications. There are currently 850 million events created a month and a total of 470Pb+ of data stored in the service that can add value to for our Users’.</a:t>
            </a:r>
            <a:endParaRPr lang="en-US" dirty="0"/>
          </a:p>
          <a:p>
            <a:endParaRPr lang="en-US" dirty="0"/>
          </a:p>
          <a:p>
            <a:endParaRPr lang="en-US" dirty="0"/>
          </a:p>
        </p:txBody>
      </p:sp>
      <p:sp>
        <p:nvSpPr>
          <p:cNvPr id="4" name="Footer Placeholder 3"/>
          <p:cNvSpPr>
            <a:spLocks noGrp="1"/>
          </p:cNvSpPr>
          <p:nvPr>
            <p:ph type="ftr" sz="quarter" idx="10"/>
          </p:nvPr>
        </p:nvSpPr>
        <p:spPr/>
        <p:txBody>
          <a:bodyPr/>
          <a:lstStyle/>
          <a:p>
            <a:pPr marL="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12/3/2019</a:t>
            </a:fld>
            <a:endParaRPr kumimoji="0" lang="en-US" sz="1800" b="0" i="0" u="none" strike="noStrike" kern="0" cap="none" spc="0" normalizeH="0" baseline="0" noProof="0" dirty="0">
              <a:ln>
                <a:noFill/>
              </a:ln>
              <a:solidFill>
                <a:sysClr val="windowText" lastClr="000000"/>
              </a:solidFill>
              <a:effectLst/>
              <a:uLnTx/>
              <a:uFillTx/>
            </a:endParaRPr>
          </a:p>
        </p:txBody>
      </p:sp>
      <p:sp>
        <p:nvSpPr>
          <p:cNvPr id="6" name="Slide Number Placeholder 5"/>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sysClr val="windowText" lastClr="000000"/>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4129258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2014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fld id="{E74353ED-ACB2-44BF-A903-985B0AF962B7}" type="datetime1">
              <a:rPr lang="en-US" smtClean="0"/>
              <a:t>12/3/2019</a:t>
            </a:fld>
            <a:endParaRPr lang="en-US" dirty="0"/>
          </a:p>
        </p:txBody>
      </p:sp>
      <p:sp>
        <p:nvSpPr>
          <p:cNvPr id="6" name="Slide Number Placeholder 5"/>
          <p:cNvSpPr>
            <a:spLocks noGrp="1"/>
          </p:cNvSpPr>
          <p:nvPr>
            <p:ph type="sldNum" sz="quarter" idx="12"/>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949210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12/3/2019 5:09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12/3/2019 5:09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12/3/2019 5:09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15</a:t>
            </a:fld>
            <a:endParaRPr lang="en-US" dirty="0"/>
          </a:p>
        </p:txBody>
      </p:sp>
    </p:spTree>
    <p:extLst>
      <p:ext uri="{BB962C8B-B14F-4D97-AF65-F5344CB8AC3E}">
        <p14:creationId xmlns:p14="http://schemas.microsoft.com/office/powerpoint/2010/main" val="12379013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86897" y="296897"/>
            <a:ext cx="11375536" cy="762786"/>
          </a:xfrm>
        </p:spPr>
        <p:txBody>
          <a:bodyPr lIns="146304" tIns="91440" rIns="146304" bIns="91440"/>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4"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190"/>
            <a:fld id="{727B4C2D-45E2-4621-8491-2995EB46A674}" type="slidenum">
              <a:rPr lang="en-US" smtClean="0">
                <a:gradFill>
                  <a:gsLst>
                    <a:gs pos="100000">
                      <a:srgbClr val="797A7D"/>
                    </a:gs>
                    <a:gs pos="0">
                      <a:srgbClr val="797A7D"/>
                    </a:gs>
                  </a:gsLst>
                  <a:lin ang="5400000" scaled="0"/>
                </a:gradFill>
              </a:rPr>
              <a:pPr defTabSz="932190"/>
              <a:t>‹#›</a:t>
            </a:fld>
            <a:endParaRPr lang="en-US" dirty="0">
              <a:gradFill>
                <a:gsLst>
                  <a:gs pos="100000">
                    <a:srgbClr val="797A7D"/>
                  </a:gs>
                  <a:gs pos="0">
                    <a:srgbClr val="797A7D"/>
                  </a:gs>
                </a:gsLst>
                <a:lin ang="5400000" scaled="0"/>
              </a:gradFill>
            </a:endParaRPr>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322558777"/>
      </p:ext>
    </p:extLst>
  </p:cSld>
  <p:clrMapOvr>
    <a:masterClrMapping/>
  </p:clrMapOvr>
  <p:transition>
    <p:fade/>
  </p:transition>
  <p:extLst>
    <p:ext uri="{DCECCB84-F9BA-43D5-87BE-67443E8EF086}">
      <p15:sldGuideLst xmlns:p15="http://schemas.microsoft.com/office/powerpoint/2012/main">
        <p15:guide id="1" pos="288">
          <p15:clr>
            <a:srgbClr val="5ACBF0"/>
          </p15:clr>
        </p15:guide>
        <p15:guide id="2" orient="horz" pos="302">
          <p15:clr>
            <a:srgbClr val="5ACBF0"/>
          </p15:clr>
        </p15:guide>
        <p15:guide id="3" pos="7546">
          <p15:clr>
            <a:srgbClr val="5ACBF0"/>
          </p15:clr>
        </p15:guide>
        <p15:guide id="4" orient="horz" pos="4104">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Title &amp; Content, no Bullets">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bg2"/>
                    </a:gs>
                    <a:gs pos="0">
                      <a:schemeClr val="bg2"/>
                    </a:gs>
                  </a:gsLst>
                  <a:lin ang="5400000" scaled="0"/>
                </a:gradFill>
                <a:latin typeface="+mj-lt"/>
              </a:defRPr>
            </a:lvl1pPr>
            <a:lvl2pPr marL="0" indent="0">
              <a:buNone/>
              <a:defRPr sz="2040">
                <a:gradFill>
                  <a:gsLst>
                    <a:gs pos="100000">
                      <a:schemeClr val="bg2"/>
                    </a:gs>
                    <a:gs pos="0">
                      <a:schemeClr val="bg2"/>
                    </a:gs>
                  </a:gsLst>
                  <a:lin ang="5400000" scaled="0"/>
                </a:gradFill>
              </a:defRPr>
            </a:lvl2pPr>
            <a:lvl3pPr marL="236387" indent="0">
              <a:buNone/>
              <a:defRPr sz="2040">
                <a:gradFill>
                  <a:gsLst>
                    <a:gs pos="100000">
                      <a:schemeClr val="bg2"/>
                    </a:gs>
                    <a:gs pos="0">
                      <a:schemeClr val="bg2"/>
                    </a:gs>
                  </a:gsLst>
                  <a:lin ang="5400000" scaled="0"/>
                </a:gradFill>
              </a:defRPr>
            </a:lvl3pPr>
            <a:lvl4pPr marL="466298" indent="0">
              <a:buNone/>
              <a:defRPr sz="2040">
                <a:gradFill>
                  <a:gsLst>
                    <a:gs pos="100000">
                      <a:schemeClr val="bg2"/>
                    </a:gs>
                    <a:gs pos="0">
                      <a:schemeClr val="bg2"/>
                    </a:gs>
                  </a:gsLst>
                  <a:lin ang="5400000" scaled="0"/>
                </a:gradFill>
              </a:defRPr>
            </a:lvl4pPr>
            <a:lvl5pPr marL="707543" indent="0">
              <a:buNone/>
              <a:defRPr sz="2040">
                <a:gradFill>
                  <a:gsLst>
                    <a:gs pos="100000">
                      <a:schemeClr val="bg2"/>
                    </a:gs>
                    <a:gs pos="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Tree>
    <p:extLst>
      <p:ext uri="{BB962C8B-B14F-4D97-AF65-F5344CB8AC3E}">
        <p14:creationId xmlns:p14="http://schemas.microsoft.com/office/powerpoint/2010/main" val="4150782795"/>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Title &amp; Content, 2-color, no Bullets">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387103" y="6141008"/>
            <a:ext cx="1799094" cy="830017"/>
          </a:xfrm>
          <a:prstGeom prst="rect">
            <a:avLst/>
          </a:prstGeom>
        </p:spPr>
      </p:pic>
      <p:sp>
        <p:nvSpPr>
          <p:cNvPr id="5" name="Text Placeholder 4"/>
          <p:cNvSpPr>
            <a:spLocks noGrp="1"/>
          </p:cNvSpPr>
          <p:nvPr>
            <p:ph type="body" sz="quarter" idx="10"/>
          </p:nvPr>
        </p:nvSpPr>
        <p:spPr>
          <a:xfrm>
            <a:off x="529660" y="1476621"/>
            <a:ext cx="11375536" cy="2015262"/>
          </a:xfrm>
          <a:prstGeom prst="rect">
            <a:avLst/>
          </a:prstGeom>
        </p:spPr>
        <p:txBody>
          <a:bodyPr/>
          <a:lstStyle>
            <a:lvl1pPr marL="0" indent="0">
              <a:spcBef>
                <a:spcPts val="2448"/>
              </a:spcBef>
              <a:buNone/>
              <a:defRPr sz="4080">
                <a:gradFill>
                  <a:gsLst>
                    <a:gs pos="100000">
                      <a:schemeClr val="tx2"/>
                    </a:gs>
                    <a:gs pos="0">
                      <a:schemeClr val="tx2"/>
                    </a:gs>
                  </a:gsLst>
                  <a:lin ang="5400000" scaled="0"/>
                </a:gradFill>
                <a:latin typeface="+mj-lt"/>
              </a:defRPr>
            </a:lvl1pPr>
            <a:lvl2pPr marL="0" indent="0">
              <a:buNone/>
              <a:defRPr sz="2040">
                <a:gradFill>
                  <a:gsLst>
                    <a:gs pos="100000">
                      <a:schemeClr val="bg2"/>
                    </a:gs>
                    <a:gs pos="6000">
                      <a:schemeClr val="bg2"/>
                    </a:gs>
                  </a:gsLst>
                  <a:lin ang="5400000" scaled="0"/>
                </a:gradFill>
              </a:defRPr>
            </a:lvl2pPr>
            <a:lvl3pPr marL="236387" indent="0">
              <a:buNone/>
              <a:defRPr sz="2040">
                <a:gradFill>
                  <a:gsLst>
                    <a:gs pos="100000">
                      <a:schemeClr val="bg2"/>
                    </a:gs>
                    <a:gs pos="6000">
                      <a:schemeClr val="bg2"/>
                    </a:gs>
                  </a:gsLst>
                  <a:lin ang="5400000" scaled="0"/>
                </a:gradFill>
              </a:defRPr>
            </a:lvl3pPr>
            <a:lvl4pPr marL="466298" indent="0">
              <a:buNone/>
              <a:defRPr sz="2040">
                <a:gradFill>
                  <a:gsLst>
                    <a:gs pos="100000">
                      <a:schemeClr val="bg2"/>
                    </a:gs>
                    <a:gs pos="6000">
                      <a:schemeClr val="bg2"/>
                    </a:gs>
                  </a:gsLst>
                  <a:lin ang="5400000" scaled="0"/>
                </a:gradFill>
              </a:defRPr>
            </a:lvl4pPr>
            <a:lvl5pPr marL="707543" indent="0">
              <a:buNone/>
              <a:defRPr sz="2040">
                <a:gradFill>
                  <a:gsLst>
                    <a:gs pos="100000">
                      <a:schemeClr val="bg2"/>
                    </a:gs>
                    <a:gs pos="6000">
                      <a:schemeClr val="bg2"/>
                    </a:gs>
                  </a:gsLst>
                  <a:lin ang="5400000" scaled="0"/>
                </a:gra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3" name="Title 2"/>
          <p:cNvSpPr>
            <a:spLocks noGrp="1"/>
          </p:cNvSpPr>
          <p:nvPr>
            <p:ph type="title"/>
          </p:nvPr>
        </p:nvSpPr>
        <p:spPr/>
        <p:txBody>
          <a:bodyPr/>
          <a:lstStyle>
            <a:lvl1pPr>
              <a:defRPr>
                <a:gradFill>
                  <a:gsLst>
                    <a:gs pos="1250">
                      <a:schemeClr val="tx2"/>
                    </a:gs>
                    <a:gs pos="100000">
                      <a:schemeClr val="tx2"/>
                    </a:gs>
                  </a:gsLst>
                  <a:lin ang="5400000" scaled="0"/>
                </a:gradFill>
              </a:defRPr>
            </a:lvl1pPr>
          </a:lstStyle>
          <a:p>
            <a:r>
              <a:rPr lang="en-US"/>
              <a:t>Click to edit Master title style</a:t>
            </a:r>
            <a:endParaRPr lang="en-US" dirty="0"/>
          </a:p>
        </p:txBody>
      </p:sp>
      <p:sp>
        <p:nvSpPr>
          <p:cNvPr id="6" name="Slide Number Placeholder 9"/>
          <p:cNvSpPr>
            <a:spLocks noGrp="1"/>
          </p:cNvSpPr>
          <p:nvPr>
            <p:ph type="sldNum" sz="quarter" idx="12"/>
          </p:nvPr>
        </p:nvSpPr>
        <p:spPr>
          <a:xfrm>
            <a:off x="531279" y="6526955"/>
            <a:ext cx="572078" cy="223825"/>
          </a:xfrm>
          <a:prstGeom prst="rect">
            <a:avLst/>
          </a:prstGeom>
        </p:spPr>
        <p:txBody>
          <a:bodyPr lIns="121899" tIns="60949" rIns="121899" bIns="60949" anchor="ctr"/>
          <a:lstStyle>
            <a:lvl1pPr algn="l">
              <a:defRPr sz="1632">
                <a:gradFill>
                  <a:gsLst>
                    <a:gs pos="100000">
                      <a:schemeClr val="bg2"/>
                    </a:gs>
                    <a:gs pos="0">
                      <a:schemeClr val="bg2"/>
                    </a:gs>
                  </a:gsLst>
                  <a:lin ang="5400000" scaled="0"/>
                </a:gradFill>
              </a:defRPr>
            </a:lvl1pPr>
          </a:lstStyle>
          <a:p>
            <a:pPr defTabSz="932559"/>
            <a:fld id="{727B4C2D-45E2-4621-8491-2995EB46A674}" type="slidenum">
              <a:rPr lang="en-US" smtClean="0">
                <a:gradFill>
                  <a:gsLst>
                    <a:gs pos="100000">
                      <a:srgbClr val="797A7D"/>
                    </a:gs>
                    <a:gs pos="0">
                      <a:srgbClr val="797A7D"/>
                    </a:gs>
                  </a:gsLst>
                  <a:lin ang="5400000" scaled="0"/>
                </a:gradFill>
              </a:rPr>
              <a:pPr defTabSz="932559"/>
              <a:t>‹#›</a:t>
            </a:fld>
            <a:endParaRPr lang="en-US" dirty="0">
              <a:gradFill>
                <a:gsLst>
                  <a:gs pos="100000">
                    <a:srgbClr val="797A7D"/>
                  </a:gs>
                  <a:gs pos="0">
                    <a:srgbClr val="797A7D"/>
                  </a:gs>
                </a:gsLst>
                <a:lin ang="5400000" scaled="0"/>
              </a:gradFill>
            </a:endParaRPr>
          </a:p>
        </p:txBody>
      </p:sp>
    </p:spTree>
    <p:extLst>
      <p:ext uri="{BB962C8B-B14F-4D97-AF65-F5344CB8AC3E}">
        <p14:creationId xmlns:p14="http://schemas.microsoft.com/office/powerpoint/2010/main" val="168042389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image" Target="../media/image1.emf"/><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31"/>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 id="2147484549" r:id="rId27"/>
    <p:sldLayoutId id="2147484550" r:id="rId28"/>
    <p:sldLayoutId id="2147484551" r:id="rId29"/>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8.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1.xml"/><Relationship Id="rId1" Type="http://schemas.openxmlformats.org/officeDocument/2006/relationships/customXml" Target="../../customXml/item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6" y="2849880"/>
            <a:ext cx="7631941" cy="2015239"/>
          </a:xfrm>
        </p:spPr>
        <p:txBody>
          <a:bodyPr/>
          <a:lstStyle/>
          <a:p>
            <a:r>
              <a:rPr lang="en-US" dirty="0"/>
              <a:t>Build React SPA apps</a:t>
            </a:r>
            <a:br>
              <a:rPr lang="en-US" dirty="0"/>
            </a:br>
            <a:r>
              <a:rPr lang="en-US" dirty="0"/>
              <a:t>with the </a:t>
            </a:r>
            <a:br>
              <a:rPr lang="en-US" dirty="0"/>
            </a:br>
            <a:r>
              <a:rPr lang="en-US" dirty="0"/>
              <a:t>Microsoft Graph</a:t>
            </a:r>
          </a:p>
        </p:txBody>
      </p:sp>
      <p:sp>
        <p:nvSpPr>
          <p:cNvPr id="5" name="Text Placeholder 4"/>
          <p:cNvSpPr>
            <a:spLocks noGrp="1"/>
          </p:cNvSpPr>
          <p:nvPr>
            <p:ph type="body" sz="quarter" idx="12"/>
          </p:nvPr>
        </p:nvSpPr>
        <p:spPr/>
        <p:txBody>
          <a:bodyPr/>
          <a:lstStyle/>
          <a:p>
            <a:endParaRPr lang="en-US" dirty="0"/>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Microsoft Account + Azure AD</a:t>
            </a:r>
            <a:endParaRPr lang="en-US" dirty="0"/>
          </a:p>
        </p:txBody>
      </p:sp>
      <p:sp>
        <p:nvSpPr>
          <p:cNvPr id="5" name="Text Placeholder 4"/>
          <p:cNvSpPr>
            <a:spLocks noGrp="1"/>
          </p:cNvSpPr>
          <p:nvPr>
            <p:ph type="body" sz="quarter" idx="10"/>
          </p:nvPr>
        </p:nvSpPr>
        <p:spPr>
          <a:xfrm>
            <a:off x="465138" y="1919804"/>
            <a:ext cx="11533187" cy="3619452"/>
          </a:xfrm>
        </p:spPr>
        <p:txBody>
          <a:bodyPr/>
          <a:lstStyle/>
          <a:p>
            <a:r>
              <a:rPr lang="en-US" sz="2400" dirty="0"/>
              <a:t>Many apps want to sign users in from both Microsoft account and Azure AD</a:t>
            </a:r>
          </a:p>
          <a:p>
            <a:endParaRPr lang="en-US" sz="2400" dirty="0"/>
          </a:p>
          <a:p>
            <a:pPr lvl="1"/>
            <a:r>
              <a:rPr lang="en-US" sz="2000" dirty="0"/>
              <a:t>Single endpoint, OpenID Connect and OAuth 2.0</a:t>
            </a:r>
          </a:p>
          <a:p>
            <a:pPr lvl="1"/>
            <a:r>
              <a:rPr lang="en-US" sz="2000" dirty="0"/>
              <a:t>Single SDK</a:t>
            </a:r>
          </a:p>
          <a:p>
            <a:pPr lvl="1"/>
            <a:r>
              <a:rPr lang="en-US" sz="2000" dirty="0"/>
              <a:t>Single end user sign in experience</a:t>
            </a:r>
          </a:p>
          <a:p>
            <a:pPr lvl="1"/>
            <a:r>
              <a:rPr lang="en-US" sz="2000" dirty="0"/>
              <a:t>Single app registration experience</a:t>
            </a:r>
          </a:p>
          <a:p>
            <a:endParaRPr lang="en-US" sz="2400" dirty="0"/>
          </a:p>
          <a:p>
            <a:r>
              <a:rPr lang="en-US" sz="2400" dirty="0"/>
              <a:t>Works with Microsoft Graph </a:t>
            </a:r>
          </a:p>
          <a:p>
            <a:pPr lvl="1"/>
            <a:endParaRPr lang="en-US" sz="2400" dirty="0"/>
          </a:p>
          <a:p>
            <a:pPr lvl="1"/>
            <a:r>
              <a:rPr lang="en-US" sz="2000" dirty="0"/>
              <a:t>Single API endpoint, business and consumer data</a:t>
            </a:r>
          </a:p>
        </p:txBody>
      </p:sp>
    </p:spTree>
    <p:extLst>
      <p:ext uri="{BB962C8B-B14F-4D97-AF65-F5344CB8AC3E}">
        <p14:creationId xmlns:p14="http://schemas.microsoft.com/office/powerpoint/2010/main" val="3859158590"/>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2DABE6CC-6A72-454B-B6F9-4D9DFD21B4A2}"/>
              </a:ext>
            </a:extLst>
          </p:cNvPr>
          <p:cNvSpPr>
            <a:spLocks noGrp="1"/>
          </p:cNvSpPr>
          <p:nvPr>
            <p:ph type="title"/>
          </p:nvPr>
        </p:nvSpPr>
        <p:spPr>
          <a:xfrm>
            <a:off x="465137" y="899477"/>
            <a:ext cx="9878397" cy="3629025"/>
          </a:xfrm>
        </p:spPr>
        <p:txBody>
          <a:bodyPr/>
          <a:lstStyle/>
          <a:p>
            <a:r>
              <a:rPr lang="en-US" dirty="0"/>
              <a:t>Creating an React single page application configured with MSAL for authentication with Azure AD</a:t>
            </a:r>
          </a:p>
        </p:txBody>
      </p:sp>
    </p:spTree>
    <p:extLst>
      <p:ext uri="{BB962C8B-B14F-4D97-AF65-F5344CB8AC3E}">
        <p14:creationId xmlns:p14="http://schemas.microsoft.com/office/powerpoint/2010/main" val="208826688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Placeholder 21">
            <a:extLst>
              <a:ext uri="{FF2B5EF4-FFF2-40B4-BE49-F238E27FC236}">
                <a16:creationId xmlns:a16="http://schemas.microsoft.com/office/drawing/2014/main" id="{6010CA8A-9AEF-FF48-BF41-180859B1BF9F}"/>
              </a:ext>
            </a:extLst>
          </p:cNvPr>
          <p:cNvPicPr>
            <a:picLocks noGrp="1" noChangeAspect="1"/>
          </p:cNvPicPr>
          <p:nvPr>
            <p:ph type="pic" sz="quarter" idx="14"/>
          </p:nvPr>
        </p:nvPicPr>
        <p:blipFill>
          <a:blip r:embed="rId2"/>
          <a:srcRect l="1765" r="1765"/>
          <a:stretch>
            <a:fillRect/>
          </a:stretch>
        </p:blipFill>
        <p:spPr/>
      </p:pic>
      <p:pic>
        <p:nvPicPr>
          <p:cNvPr id="20" name="Picture Placeholder 19">
            <a:extLst>
              <a:ext uri="{FF2B5EF4-FFF2-40B4-BE49-F238E27FC236}">
                <a16:creationId xmlns:a16="http://schemas.microsoft.com/office/drawing/2014/main" id="{FAD98AB1-22A7-4942-B20F-542A6D6720FC}"/>
              </a:ext>
            </a:extLst>
          </p:cNvPr>
          <p:cNvPicPr>
            <a:picLocks noGrp="1" noChangeAspect="1"/>
          </p:cNvPicPr>
          <p:nvPr>
            <p:ph type="pic" sz="quarter" idx="15"/>
          </p:nvPr>
        </p:nvPicPr>
        <p:blipFill>
          <a:blip r:embed="rId3"/>
          <a:srcRect l="293" r="293"/>
          <a:stretch>
            <a:fillRect/>
          </a:stretch>
        </p:blipFill>
        <p:spPr/>
      </p:pic>
      <p:sp>
        <p:nvSpPr>
          <p:cNvPr id="3" name="Title 2">
            <a:extLst>
              <a:ext uri="{FF2B5EF4-FFF2-40B4-BE49-F238E27FC236}">
                <a16:creationId xmlns:a16="http://schemas.microsoft.com/office/drawing/2014/main" id="{83479830-2580-E440-8AA2-BD45D849DC87}"/>
              </a:ext>
            </a:extLst>
          </p:cNvPr>
          <p:cNvSpPr>
            <a:spLocks noGrp="1"/>
          </p:cNvSpPr>
          <p:nvPr>
            <p:ph type="title"/>
          </p:nvPr>
        </p:nvSpPr>
        <p:spPr/>
        <p:txBody>
          <a:bodyPr/>
          <a:lstStyle/>
          <a:p>
            <a:r>
              <a:rPr lang="en-US" dirty="0"/>
              <a:t>Create React single page application</a:t>
            </a:r>
          </a:p>
        </p:txBody>
      </p:sp>
      <p:sp>
        <p:nvSpPr>
          <p:cNvPr id="4" name="Text Placeholder 3">
            <a:extLst>
              <a:ext uri="{FF2B5EF4-FFF2-40B4-BE49-F238E27FC236}">
                <a16:creationId xmlns:a16="http://schemas.microsoft.com/office/drawing/2014/main" id="{993800CA-C5B3-EC45-822A-08CA5D3E8684}"/>
              </a:ext>
            </a:extLst>
          </p:cNvPr>
          <p:cNvSpPr>
            <a:spLocks noGrp="1"/>
          </p:cNvSpPr>
          <p:nvPr>
            <p:ph type="body" sz="quarter" idx="11"/>
          </p:nvPr>
        </p:nvSpPr>
        <p:spPr>
          <a:xfrm>
            <a:off x="465138" y="5026024"/>
            <a:ext cx="3690937" cy="560025"/>
          </a:xfrm>
        </p:spPr>
        <p:txBody>
          <a:bodyPr/>
          <a:lstStyle/>
          <a:p>
            <a:r>
              <a:rPr lang="en-US" dirty="0">
                <a:latin typeface="+mj-lt"/>
              </a:rPr>
              <a:t>Create the React SPA </a:t>
            </a:r>
          </a:p>
          <a:p>
            <a:r>
              <a:rPr lang="en-US" b="0">
                <a:solidFill>
                  <a:schemeClr val="bg1">
                    <a:lumMod val="10000"/>
                  </a:schemeClr>
                </a:solidFill>
              </a:rPr>
              <a:t>Use </a:t>
            </a:r>
            <a:r>
              <a:rPr lang="en-US" b="0" dirty="0">
                <a:solidFill>
                  <a:schemeClr val="bg1">
                    <a:lumMod val="10000"/>
                  </a:schemeClr>
                </a:solidFill>
              </a:rPr>
              <a:t>create-react-app graph-tutorial</a:t>
            </a:r>
          </a:p>
        </p:txBody>
      </p:sp>
      <p:sp>
        <p:nvSpPr>
          <p:cNvPr id="5" name="Text Placeholder 4">
            <a:extLst>
              <a:ext uri="{FF2B5EF4-FFF2-40B4-BE49-F238E27FC236}">
                <a16:creationId xmlns:a16="http://schemas.microsoft.com/office/drawing/2014/main" id="{9D57C394-9BD5-6244-B8B1-DD2B7D5A52FB}"/>
              </a:ext>
            </a:extLst>
          </p:cNvPr>
          <p:cNvSpPr>
            <a:spLocks noGrp="1"/>
          </p:cNvSpPr>
          <p:nvPr>
            <p:ph type="body" sz="quarter" idx="12"/>
          </p:nvPr>
        </p:nvSpPr>
        <p:spPr>
          <a:xfrm>
            <a:off x="4386263" y="5026024"/>
            <a:ext cx="3690937" cy="1021690"/>
          </a:xfrm>
        </p:spPr>
        <p:txBody>
          <a:bodyPr/>
          <a:lstStyle/>
          <a:p>
            <a:r>
              <a:rPr lang="en-US" dirty="0"/>
              <a:t>Install additional packages</a:t>
            </a:r>
          </a:p>
          <a:p>
            <a:r>
              <a:rPr lang="en-US" dirty="0">
                <a:solidFill>
                  <a:schemeClr val="bg1">
                    <a:lumMod val="10000"/>
                  </a:schemeClr>
                </a:solidFill>
                <a:latin typeface="+mn-lt"/>
              </a:rPr>
              <a:t>Install some additional packages: react-router-</a:t>
            </a:r>
            <a:r>
              <a:rPr lang="en-US" dirty="0" err="1">
                <a:solidFill>
                  <a:schemeClr val="bg1">
                    <a:lumMod val="10000"/>
                  </a:schemeClr>
                </a:solidFill>
                <a:latin typeface="+mn-lt"/>
              </a:rPr>
              <a:t>dom</a:t>
            </a:r>
            <a:r>
              <a:rPr lang="en-US" dirty="0">
                <a:solidFill>
                  <a:schemeClr val="bg1">
                    <a:lumMod val="10000"/>
                  </a:schemeClr>
                </a:solidFill>
                <a:latin typeface="+mn-lt"/>
              </a:rPr>
              <a:t>, </a:t>
            </a:r>
            <a:r>
              <a:rPr lang="en-US" dirty="0" err="1">
                <a:solidFill>
                  <a:schemeClr val="bg1">
                    <a:lumMod val="10000"/>
                  </a:schemeClr>
                </a:solidFill>
                <a:latin typeface="+mn-lt"/>
              </a:rPr>
              <a:t>boostrap</a:t>
            </a:r>
            <a:r>
              <a:rPr lang="en-US" dirty="0">
                <a:solidFill>
                  <a:schemeClr val="bg1">
                    <a:lumMod val="10000"/>
                  </a:schemeClr>
                </a:solidFill>
                <a:latin typeface="+mn-lt"/>
              </a:rPr>
              <a:t>, </a:t>
            </a:r>
            <a:r>
              <a:rPr lang="en-US" dirty="0" err="1">
                <a:solidFill>
                  <a:schemeClr val="bg1">
                    <a:lumMod val="10000"/>
                  </a:schemeClr>
                </a:solidFill>
                <a:latin typeface="+mn-lt"/>
              </a:rPr>
              <a:t>reactstrap</a:t>
            </a:r>
            <a:r>
              <a:rPr lang="en-US" dirty="0">
                <a:solidFill>
                  <a:schemeClr val="bg1">
                    <a:lumMod val="10000"/>
                  </a:schemeClr>
                </a:solidFill>
                <a:latin typeface="+mn-lt"/>
              </a:rPr>
              <a:t>, </a:t>
            </a:r>
            <a:r>
              <a:rPr lang="en-US" dirty="0" err="1">
                <a:solidFill>
                  <a:schemeClr val="bg1">
                    <a:lumMod val="10000"/>
                  </a:schemeClr>
                </a:solidFill>
                <a:latin typeface="+mn-lt"/>
              </a:rPr>
              <a:t>fontawesome</a:t>
            </a:r>
            <a:r>
              <a:rPr lang="en-US" dirty="0">
                <a:solidFill>
                  <a:schemeClr val="bg1">
                    <a:lumMod val="10000"/>
                  </a:schemeClr>
                </a:solidFill>
                <a:latin typeface="+mn-lt"/>
              </a:rPr>
              <a:t>-free, moment, </a:t>
            </a:r>
            <a:r>
              <a:rPr lang="en-US" dirty="0" err="1">
                <a:solidFill>
                  <a:schemeClr val="bg1">
                    <a:lumMod val="10000"/>
                  </a:schemeClr>
                </a:solidFill>
                <a:latin typeface="+mn-lt"/>
              </a:rPr>
              <a:t>msal</a:t>
            </a:r>
            <a:r>
              <a:rPr lang="en-US" dirty="0">
                <a:solidFill>
                  <a:schemeClr val="bg1">
                    <a:lumMod val="10000"/>
                  </a:schemeClr>
                </a:solidFill>
                <a:latin typeface="+mn-lt"/>
              </a:rPr>
              <a:t>, </a:t>
            </a:r>
            <a:r>
              <a:rPr lang="en-US" dirty="0" err="1">
                <a:solidFill>
                  <a:schemeClr val="bg1">
                    <a:lumMod val="10000"/>
                  </a:schemeClr>
                </a:solidFill>
                <a:latin typeface="+mn-lt"/>
              </a:rPr>
              <a:t>microsoft</a:t>
            </a:r>
            <a:r>
              <a:rPr lang="en-US" dirty="0">
                <a:solidFill>
                  <a:schemeClr val="bg1">
                    <a:lumMod val="10000"/>
                  </a:schemeClr>
                </a:solidFill>
                <a:latin typeface="+mn-lt"/>
              </a:rPr>
              <a:t>-graph-client</a:t>
            </a:r>
          </a:p>
        </p:txBody>
      </p:sp>
      <p:sp>
        <p:nvSpPr>
          <p:cNvPr id="6" name="Text Placeholder 5">
            <a:extLst>
              <a:ext uri="{FF2B5EF4-FFF2-40B4-BE49-F238E27FC236}">
                <a16:creationId xmlns:a16="http://schemas.microsoft.com/office/drawing/2014/main" id="{3F2640DC-DF22-4B41-8293-820C7A18D4C9}"/>
              </a:ext>
            </a:extLst>
          </p:cNvPr>
          <p:cNvSpPr>
            <a:spLocks noGrp="1"/>
          </p:cNvSpPr>
          <p:nvPr>
            <p:ph type="body" sz="quarter" idx="13"/>
          </p:nvPr>
        </p:nvSpPr>
        <p:spPr>
          <a:xfrm>
            <a:off x="8307388" y="5026024"/>
            <a:ext cx="3690937" cy="790858"/>
          </a:xfrm>
        </p:spPr>
        <p:txBody>
          <a:bodyPr/>
          <a:lstStyle/>
          <a:p>
            <a:r>
              <a:rPr lang="en-US" dirty="0"/>
              <a:t>Design the app</a:t>
            </a:r>
          </a:p>
          <a:p>
            <a:r>
              <a:rPr lang="en-US" dirty="0">
                <a:solidFill>
                  <a:schemeClr val="bg1">
                    <a:lumMod val="10000"/>
                  </a:schemeClr>
                </a:solidFill>
                <a:latin typeface="+mn-lt"/>
              </a:rPr>
              <a:t>Create the stubbed UI view controllers for you’re the app</a:t>
            </a:r>
          </a:p>
        </p:txBody>
      </p:sp>
      <p:pic>
        <p:nvPicPr>
          <p:cNvPr id="7" name="Picture 6">
            <a:extLst>
              <a:ext uri="{FF2B5EF4-FFF2-40B4-BE49-F238E27FC236}">
                <a16:creationId xmlns:a16="http://schemas.microsoft.com/office/drawing/2014/main" id="{51C1B0B6-E8C9-4768-81FD-3F334E103C13}"/>
              </a:ext>
            </a:extLst>
          </p:cNvPr>
          <p:cNvPicPr>
            <a:picLocks noChangeAspect="1"/>
          </p:cNvPicPr>
          <p:nvPr/>
        </p:nvPicPr>
        <p:blipFill rotWithShape="1">
          <a:blip r:embed="rId4"/>
          <a:srcRect t="1327" b="8828"/>
          <a:stretch/>
        </p:blipFill>
        <p:spPr>
          <a:xfrm>
            <a:off x="465138" y="2207172"/>
            <a:ext cx="3690937" cy="2615654"/>
          </a:xfrm>
          <a:prstGeom prst="rect">
            <a:avLst/>
          </a:prstGeom>
        </p:spPr>
      </p:pic>
      <p:pic>
        <p:nvPicPr>
          <p:cNvPr id="8" name="Picture 7">
            <a:extLst>
              <a:ext uri="{FF2B5EF4-FFF2-40B4-BE49-F238E27FC236}">
                <a16:creationId xmlns:a16="http://schemas.microsoft.com/office/drawing/2014/main" id="{3173A22E-643D-4632-BF4E-35483E5803AE}"/>
              </a:ext>
            </a:extLst>
          </p:cNvPr>
          <p:cNvPicPr>
            <a:picLocks noChangeAspect="1"/>
          </p:cNvPicPr>
          <p:nvPr/>
        </p:nvPicPr>
        <p:blipFill rotWithShape="1">
          <a:blip r:embed="rId5"/>
          <a:srcRect t="1142" b="4837"/>
          <a:stretch/>
        </p:blipFill>
        <p:spPr>
          <a:xfrm>
            <a:off x="4386263" y="2168525"/>
            <a:ext cx="3673375" cy="2654300"/>
          </a:xfrm>
          <a:prstGeom prst="rect">
            <a:avLst/>
          </a:prstGeom>
        </p:spPr>
      </p:pic>
      <p:pic>
        <p:nvPicPr>
          <p:cNvPr id="10" name="Picture 9">
            <a:extLst>
              <a:ext uri="{FF2B5EF4-FFF2-40B4-BE49-F238E27FC236}">
                <a16:creationId xmlns:a16="http://schemas.microsoft.com/office/drawing/2014/main" id="{DFC40E00-AB4B-4DEA-8BAC-DAFAC2D69902}"/>
              </a:ext>
            </a:extLst>
          </p:cNvPr>
          <p:cNvPicPr>
            <a:picLocks noChangeAspect="1"/>
          </p:cNvPicPr>
          <p:nvPr/>
        </p:nvPicPr>
        <p:blipFill rotWithShape="1">
          <a:blip r:embed="rId6"/>
          <a:srcRect r="10913" b="2428"/>
          <a:stretch/>
        </p:blipFill>
        <p:spPr>
          <a:xfrm>
            <a:off x="8307388" y="2140433"/>
            <a:ext cx="3722419" cy="2682392"/>
          </a:xfrm>
          <a:prstGeom prst="rect">
            <a:avLst/>
          </a:prstGeom>
        </p:spPr>
      </p:pic>
    </p:spTree>
    <p:extLst>
      <p:ext uri="{BB962C8B-B14F-4D97-AF65-F5344CB8AC3E}">
        <p14:creationId xmlns:p14="http://schemas.microsoft.com/office/powerpoint/2010/main" val="2407022026"/>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Building Microsoft </a:t>
            </a:r>
            <a:br>
              <a:rPr lang="en-US" sz="2800" dirty="0"/>
            </a:br>
            <a:r>
              <a:rPr lang="en-US" sz="2800" dirty="0"/>
              <a:t>Graph applications</a:t>
            </a:r>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a:t>Intro to the Microsoft Graph API</a:t>
            </a:r>
          </a:p>
          <a:p>
            <a:pPr>
              <a:spcBef>
                <a:spcPts val="1200"/>
              </a:spcBef>
            </a:pPr>
            <a:r>
              <a:rPr lang="en-US" sz="2000" dirty="0"/>
              <a:t>Getting started</a:t>
            </a:r>
          </a:p>
          <a:p>
            <a:pPr>
              <a:spcBef>
                <a:spcPts val="1200"/>
              </a:spcBef>
            </a:pPr>
            <a:r>
              <a:rPr lang="en-US" sz="2000" dirty="0"/>
              <a:t>SDKs &amp; Code Samples</a:t>
            </a:r>
          </a:p>
          <a:p>
            <a:pPr>
              <a:spcBef>
                <a:spcPts val="1200"/>
              </a:spcBef>
            </a:pPr>
            <a:r>
              <a:rPr lang="en-US" sz="2000" dirty="0"/>
              <a:t>Resources</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0A058B3-CB4A-424B-ADD1-96CAA62C74F8}"/>
              </a:ext>
            </a:extLst>
          </p:cNvPr>
          <p:cNvSpPr>
            <a:spLocks noGrp="1"/>
          </p:cNvSpPr>
          <p:nvPr>
            <p:ph type="title"/>
          </p:nvPr>
        </p:nvSpPr>
        <p:spPr/>
        <p:txBody>
          <a:bodyPr/>
          <a:lstStyle/>
          <a:p>
            <a:r>
              <a:rPr lang="en-US" dirty="0"/>
              <a:t>Microsoft 365 Platform</a:t>
            </a:r>
          </a:p>
        </p:txBody>
      </p:sp>
      <p:pic>
        <p:nvPicPr>
          <p:cNvPr id="389" name="Picture 388">
            <a:extLst>
              <a:ext uri="{FF2B5EF4-FFF2-40B4-BE49-F238E27FC236}">
                <a16:creationId xmlns:a16="http://schemas.microsoft.com/office/drawing/2014/main" id="{24C1D9FB-1413-41CC-B0FE-2638DBC83830}"/>
              </a:ext>
            </a:extLst>
          </p:cNvPr>
          <p:cNvPicPr>
            <a:picLocks noChangeAspect="1"/>
          </p:cNvPicPr>
          <p:nvPr/>
        </p:nvPicPr>
        <p:blipFill rotWithShape="1">
          <a:blip r:embed="rId3">
            <a:lum bright="70000" contrast="-70000"/>
          </a:blip>
          <a:srcRect l="29939" t="12869" b="5805"/>
          <a:stretch/>
        </p:blipFill>
        <p:spPr>
          <a:xfrm>
            <a:off x="4812975" y="5086404"/>
            <a:ext cx="2403013" cy="1241242"/>
          </a:xfrm>
          <a:prstGeom prst="rect">
            <a:avLst/>
          </a:prstGeom>
        </p:spPr>
      </p:pic>
      <p:pic>
        <p:nvPicPr>
          <p:cNvPr id="390" name="Picture 389">
            <a:extLst>
              <a:ext uri="{FF2B5EF4-FFF2-40B4-BE49-F238E27FC236}">
                <a16:creationId xmlns:a16="http://schemas.microsoft.com/office/drawing/2014/main" id="{6CFE1B31-958A-4675-A08F-76E2FBA0848D}"/>
              </a:ext>
            </a:extLst>
          </p:cNvPr>
          <p:cNvPicPr>
            <a:picLocks noChangeAspect="1"/>
          </p:cNvPicPr>
          <p:nvPr/>
        </p:nvPicPr>
        <p:blipFill rotWithShape="1">
          <a:blip r:embed="rId3">
            <a:lum bright="70000" contrast="-70000"/>
          </a:blip>
          <a:srcRect l="29939" t="12869" b="5805"/>
          <a:stretch/>
        </p:blipFill>
        <p:spPr>
          <a:xfrm>
            <a:off x="411609" y="5109453"/>
            <a:ext cx="2403013" cy="1241242"/>
          </a:xfrm>
          <a:prstGeom prst="rect">
            <a:avLst/>
          </a:prstGeom>
        </p:spPr>
      </p:pic>
      <p:pic>
        <p:nvPicPr>
          <p:cNvPr id="391" name="Picture 390">
            <a:extLst>
              <a:ext uri="{FF2B5EF4-FFF2-40B4-BE49-F238E27FC236}">
                <a16:creationId xmlns:a16="http://schemas.microsoft.com/office/drawing/2014/main" id="{EC1F23B5-860A-4C19-B1C3-1BE895D482BD}"/>
              </a:ext>
            </a:extLst>
          </p:cNvPr>
          <p:cNvPicPr>
            <a:picLocks noChangeAspect="1"/>
          </p:cNvPicPr>
          <p:nvPr/>
        </p:nvPicPr>
        <p:blipFill rotWithShape="1">
          <a:blip r:embed="rId3">
            <a:lum bright="70000" contrast="-70000"/>
          </a:blip>
          <a:srcRect l="29939" t="12869" b="5805"/>
          <a:stretch/>
        </p:blipFill>
        <p:spPr>
          <a:xfrm>
            <a:off x="6999903" y="5093201"/>
            <a:ext cx="2441968" cy="1241242"/>
          </a:xfrm>
          <a:prstGeom prst="rect">
            <a:avLst/>
          </a:prstGeom>
        </p:spPr>
      </p:pic>
      <p:pic>
        <p:nvPicPr>
          <p:cNvPr id="392" name="Picture 391">
            <a:extLst>
              <a:ext uri="{FF2B5EF4-FFF2-40B4-BE49-F238E27FC236}">
                <a16:creationId xmlns:a16="http://schemas.microsoft.com/office/drawing/2014/main" id="{3E427282-5BFB-4C8D-B373-F72A99294A3C}"/>
              </a:ext>
            </a:extLst>
          </p:cNvPr>
          <p:cNvPicPr>
            <a:picLocks noChangeAspect="1"/>
          </p:cNvPicPr>
          <p:nvPr/>
        </p:nvPicPr>
        <p:blipFill rotWithShape="1">
          <a:blip r:embed="rId3">
            <a:lum bright="70000" contrast="-70000"/>
          </a:blip>
          <a:srcRect l="29939" t="12869" b="5805"/>
          <a:stretch/>
        </p:blipFill>
        <p:spPr>
          <a:xfrm>
            <a:off x="9216991" y="5100009"/>
            <a:ext cx="2533381" cy="1241242"/>
          </a:xfrm>
          <a:prstGeom prst="rect">
            <a:avLst/>
          </a:prstGeom>
        </p:spPr>
      </p:pic>
      <p:sp>
        <p:nvSpPr>
          <p:cNvPr id="396" name="Rectangle 395">
            <a:extLst>
              <a:ext uri="{FF2B5EF4-FFF2-40B4-BE49-F238E27FC236}">
                <a16:creationId xmlns:a16="http://schemas.microsoft.com/office/drawing/2014/main" id="{B4B8B249-D569-44E9-88FC-364F6221EC60}"/>
              </a:ext>
            </a:extLst>
          </p:cNvPr>
          <p:cNvSpPr/>
          <p:nvPr/>
        </p:nvSpPr>
        <p:spPr>
          <a:xfrm>
            <a:off x="9119032" y="1277267"/>
            <a:ext cx="2631340" cy="3587818"/>
          </a:xfrm>
          <a:prstGeom prst="rect">
            <a:avLst/>
          </a:prstGeom>
          <a:solidFill>
            <a:schemeClr val="bg1"/>
          </a:solidFill>
          <a:ln w="15875">
            <a:solidFill>
              <a:schemeClr val="accent1"/>
            </a:solidFill>
          </a:ln>
        </p:spPr>
        <p:style>
          <a:lnRef idx="2">
            <a:schemeClr val="accent6">
              <a:shade val="50000"/>
            </a:schemeClr>
          </a:lnRef>
          <a:fillRef idx="1">
            <a:schemeClr val="accent6"/>
          </a:fillRef>
          <a:effectRef idx="0">
            <a:schemeClr val="accent6"/>
          </a:effectRef>
          <a:fontRef idx="minor">
            <a:schemeClr val="lt1"/>
          </a:fontRef>
        </p:style>
        <p:txBody>
          <a:bodyPr tIns="9144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endParaRPr>
          </a:p>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web, device, </a:t>
            </a:r>
            <a:b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br>
            <a:r>
              <a:rPr kumimoji="0" lang="en-US" sz="1600" b="0" i="0" u="none" strike="noStrike" kern="1200" cap="none" spc="0" normalizeH="0" baseline="0" noProof="0">
                <a:ln>
                  <a:noFill/>
                </a:ln>
                <a:solidFill>
                  <a:srgbClr val="1A1A1A"/>
                </a:solidFill>
                <a:effectLst/>
                <a:uLnTx/>
                <a:uFillTx/>
                <a:latin typeface="Segoe UI Semibold" panose="020B0702040204020203" pitchFamily="34" charset="0"/>
                <a:ea typeface="+mn-ea"/>
                <a:cs typeface="Segoe UI Semibold" panose="020B0702040204020203" pitchFamily="34" charset="0"/>
              </a:rPr>
              <a:t>and service apps</a:t>
            </a:r>
          </a:p>
        </p:txBody>
      </p:sp>
      <p:sp>
        <p:nvSpPr>
          <p:cNvPr id="397" name="Rectangle 396">
            <a:extLst>
              <a:ext uri="{FF2B5EF4-FFF2-40B4-BE49-F238E27FC236}">
                <a16:creationId xmlns:a16="http://schemas.microsoft.com/office/drawing/2014/main" id="{9005F082-53A5-486D-A2C7-4987206D3EA3}"/>
              </a:ext>
            </a:extLst>
          </p:cNvPr>
          <p:cNvSpPr/>
          <p:nvPr/>
        </p:nvSpPr>
        <p:spPr>
          <a:xfrm>
            <a:off x="426689" y="1277595"/>
            <a:ext cx="8513969" cy="3587818"/>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t"/>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0D0D0D"/>
              </a:solidFill>
              <a:effectLst/>
              <a:uLnTx/>
              <a:uFillTx/>
              <a:latin typeface="Segoe UI Semibold" panose="020B0702040204020203" pitchFamily="34" charset="0"/>
              <a:ea typeface="+mn-ea"/>
              <a:cs typeface="Segoe UI Semibold" panose="020B0702040204020203" pitchFamily="34" charset="0"/>
            </a:endParaRPr>
          </a:p>
        </p:txBody>
      </p:sp>
      <p:sp>
        <p:nvSpPr>
          <p:cNvPr id="398" name="Rectangle 397">
            <a:extLst>
              <a:ext uri="{FF2B5EF4-FFF2-40B4-BE49-F238E27FC236}">
                <a16:creationId xmlns:a16="http://schemas.microsoft.com/office/drawing/2014/main" id="{32CDD411-6375-4C88-A76B-EC69EF064023}"/>
              </a:ext>
            </a:extLst>
          </p:cNvPr>
          <p:cNvSpPr/>
          <p:nvPr/>
        </p:nvSpPr>
        <p:spPr bwMode="auto">
          <a:xfrm>
            <a:off x="426688" y="1282927"/>
            <a:ext cx="8513969"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Extend Microsoft 365 experiences</a:t>
            </a:r>
          </a:p>
        </p:txBody>
      </p:sp>
      <p:sp>
        <p:nvSpPr>
          <p:cNvPr id="399" name="Rectangle 398">
            <a:extLst>
              <a:ext uri="{FF2B5EF4-FFF2-40B4-BE49-F238E27FC236}">
                <a16:creationId xmlns:a16="http://schemas.microsoft.com/office/drawing/2014/main" id="{89B426E4-38FB-419B-89E4-510569C59A12}"/>
              </a:ext>
            </a:extLst>
          </p:cNvPr>
          <p:cNvSpPr/>
          <p:nvPr/>
        </p:nvSpPr>
        <p:spPr>
          <a:xfrm>
            <a:off x="3565712" y="1288987"/>
            <a:ext cx="1627166" cy="458461"/>
          </a:xfrm>
          <a:prstGeom prst="rect">
            <a:avLst/>
          </a:prstGeom>
          <a:noFill/>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E6E6E6"/>
              </a:solidFill>
              <a:effectLst/>
              <a:uLnTx/>
              <a:uFillTx/>
              <a:latin typeface="Segoe UI Semibold" panose="020B0702040204020203" pitchFamily="34" charset="0"/>
              <a:ea typeface="+mn-ea"/>
              <a:cs typeface="Segoe UI Semibold" panose="020B0702040204020203" pitchFamily="34" charset="0"/>
            </a:endParaRPr>
          </a:p>
        </p:txBody>
      </p:sp>
      <p:sp>
        <p:nvSpPr>
          <p:cNvPr id="400" name="Rectangle 399">
            <a:extLst>
              <a:ext uri="{FF2B5EF4-FFF2-40B4-BE49-F238E27FC236}">
                <a16:creationId xmlns:a16="http://schemas.microsoft.com/office/drawing/2014/main" id="{C68733C3-A236-4C1D-A0F5-38D2853B3C7D}"/>
              </a:ext>
            </a:extLst>
          </p:cNvPr>
          <p:cNvSpPr/>
          <p:nvPr/>
        </p:nvSpPr>
        <p:spPr>
          <a:xfrm>
            <a:off x="426690" y="5086787"/>
            <a:ext cx="11338621" cy="1258116"/>
          </a:xfrm>
          <a:prstGeom prst="rect">
            <a:avLst/>
          </a:prstGeom>
          <a:noFill/>
          <a:ln w="2857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prstClr val="white"/>
                </a:solidFill>
                <a:effectLst/>
                <a:uLnTx/>
                <a:uFillTx/>
                <a:latin typeface="Calibri" panose="020F0502020204030204"/>
                <a:ea typeface="+mn-ea"/>
                <a:cs typeface="+mn-cs"/>
              </a:rPr>
              <a:t>1</a:t>
            </a:r>
          </a:p>
        </p:txBody>
      </p:sp>
      <p:sp>
        <p:nvSpPr>
          <p:cNvPr id="401" name="TextBox 400">
            <a:extLst>
              <a:ext uri="{FF2B5EF4-FFF2-40B4-BE49-F238E27FC236}">
                <a16:creationId xmlns:a16="http://schemas.microsoft.com/office/drawing/2014/main" id="{E10CE1AF-A06C-4CDF-8178-B6DCFFD6254C}"/>
              </a:ext>
            </a:extLst>
          </p:cNvPr>
          <p:cNvSpPr txBox="1"/>
          <p:nvPr/>
        </p:nvSpPr>
        <p:spPr>
          <a:xfrm>
            <a:off x="9033764" y="4291900"/>
            <a:ext cx="2648215" cy="489365"/>
          </a:xfrm>
          <a:prstGeom prst="rect">
            <a:avLst/>
          </a:prstGeom>
          <a:noFill/>
        </p:spPr>
        <p:txBody>
          <a:bodyPr wrap="square" lIns="182880" tIns="146304" rIns="182880" bIns="14630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Semibold"/>
                <a:ea typeface="+mn-ea"/>
                <a:cs typeface="+mn-cs"/>
              </a:rPr>
              <a:t>iOS/Android/Windows/Web</a:t>
            </a:r>
          </a:p>
        </p:txBody>
      </p:sp>
      <p:grpSp>
        <p:nvGrpSpPr>
          <p:cNvPr id="402" name="Group 401">
            <a:extLst>
              <a:ext uri="{FF2B5EF4-FFF2-40B4-BE49-F238E27FC236}">
                <a16:creationId xmlns:a16="http://schemas.microsoft.com/office/drawing/2014/main" id="{53C232C1-2AE4-4064-9BC3-4E10C0476211}"/>
              </a:ext>
            </a:extLst>
          </p:cNvPr>
          <p:cNvGrpSpPr/>
          <p:nvPr/>
        </p:nvGrpSpPr>
        <p:grpSpPr>
          <a:xfrm>
            <a:off x="554187" y="2229506"/>
            <a:ext cx="1506874" cy="2417642"/>
            <a:chOff x="554186" y="1954179"/>
            <a:chExt cx="1667341" cy="2660311"/>
          </a:xfrm>
        </p:grpSpPr>
        <p:sp>
          <p:nvSpPr>
            <p:cNvPr id="403" name="TextBox 402">
              <a:extLst>
                <a:ext uri="{FF2B5EF4-FFF2-40B4-BE49-F238E27FC236}">
                  <a16:creationId xmlns:a16="http://schemas.microsoft.com/office/drawing/2014/main" id="{D648BE0E-1363-4ABE-BB58-6534993BFD01}"/>
                </a:ext>
              </a:extLst>
            </p:cNvPr>
            <p:cNvSpPr txBox="1"/>
            <p:nvPr/>
          </p:nvSpPr>
          <p:spPr>
            <a:xfrm>
              <a:off x="554186" y="1954179"/>
              <a:ext cx="1667341" cy="489295"/>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Documents</a:t>
              </a:r>
            </a:p>
          </p:txBody>
        </p:sp>
        <p:sp>
          <p:nvSpPr>
            <p:cNvPr id="404" name="Freeform 124">
              <a:extLst>
                <a:ext uri="{FF2B5EF4-FFF2-40B4-BE49-F238E27FC236}">
                  <a16:creationId xmlns:a16="http://schemas.microsoft.com/office/drawing/2014/main" id="{609935B1-B0BF-4D28-A42B-1750DC1FA09B}"/>
                </a:ext>
              </a:extLst>
            </p:cNvPr>
            <p:cNvSpPr>
              <a:spLocks/>
            </p:cNvSpPr>
            <p:nvPr/>
          </p:nvSpPr>
          <p:spPr bwMode="auto">
            <a:xfrm>
              <a:off x="599550" y="2374286"/>
              <a:ext cx="1569400" cy="2240204"/>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05" name="Group 404">
              <a:extLst>
                <a:ext uri="{FF2B5EF4-FFF2-40B4-BE49-F238E27FC236}">
                  <a16:creationId xmlns:a16="http://schemas.microsoft.com/office/drawing/2014/main" id="{635C6488-22F5-4C61-B8C9-E175F0BF564D}"/>
                </a:ext>
              </a:extLst>
            </p:cNvPr>
            <p:cNvGrpSpPr/>
            <p:nvPr/>
          </p:nvGrpSpPr>
          <p:grpSpPr>
            <a:xfrm>
              <a:off x="1802614" y="2455210"/>
              <a:ext cx="178777" cy="51888"/>
              <a:chOff x="3519313" y="2455072"/>
              <a:chExt cx="178802" cy="51895"/>
            </a:xfrm>
          </p:grpSpPr>
          <p:cxnSp>
            <p:nvCxnSpPr>
              <p:cNvPr id="422" name="Straight Connector 421">
                <a:extLst>
                  <a:ext uri="{FF2B5EF4-FFF2-40B4-BE49-F238E27FC236}">
                    <a16:creationId xmlns:a16="http://schemas.microsoft.com/office/drawing/2014/main" id="{A2E323A5-C600-44A1-9182-B5B89624F713}"/>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3" name="Rectangle 422">
                <a:extLst>
                  <a:ext uri="{FF2B5EF4-FFF2-40B4-BE49-F238E27FC236}">
                    <a16:creationId xmlns:a16="http://schemas.microsoft.com/office/drawing/2014/main" id="{DAF0A70A-33C2-4CE5-B0B2-85ECB2F2304E}"/>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cxnSp>
          <p:nvCxnSpPr>
            <p:cNvPr id="406" name="Straight Connector 405">
              <a:extLst>
                <a:ext uri="{FF2B5EF4-FFF2-40B4-BE49-F238E27FC236}">
                  <a16:creationId xmlns:a16="http://schemas.microsoft.com/office/drawing/2014/main" id="{7C723DD2-6FE7-44B3-88AA-406D8E1298CD}"/>
                </a:ext>
              </a:extLst>
            </p:cNvPr>
            <p:cNvCxnSpPr>
              <a:cxnSpLocks/>
            </p:cNvCxnSpPr>
            <p:nvPr/>
          </p:nvCxnSpPr>
          <p:spPr>
            <a:xfrm>
              <a:off x="699340" y="2801609"/>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7" name="Straight Connector 406">
              <a:extLst>
                <a:ext uri="{FF2B5EF4-FFF2-40B4-BE49-F238E27FC236}">
                  <a16:creationId xmlns:a16="http://schemas.microsoft.com/office/drawing/2014/main" id="{4002905B-7D41-4CEA-9656-F35A7797A43F}"/>
                </a:ext>
              </a:extLst>
            </p:cNvPr>
            <p:cNvCxnSpPr/>
            <p:nvPr/>
          </p:nvCxnSpPr>
          <p:spPr>
            <a:xfrm>
              <a:off x="699340" y="2988548"/>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8" name="Straight Connector 407">
              <a:extLst>
                <a:ext uri="{FF2B5EF4-FFF2-40B4-BE49-F238E27FC236}">
                  <a16:creationId xmlns:a16="http://schemas.microsoft.com/office/drawing/2014/main" id="{3BAE0790-9AA7-48E7-8E14-34A8B0FCC864}"/>
                </a:ext>
              </a:extLst>
            </p:cNvPr>
            <p:cNvCxnSpPr/>
            <p:nvPr/>
          </p:nvCxnSpPr>
          <p:spPr>
            <a:xfrm>
              <a:off x="699340" y="3175486"/>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9" name="Straight Connector 408">
              <a:extLst>
                <a:ext uri="{FF2B5EF4-FFF2-40B4-BE49-F238E27FC236}">
                  <a16:creationId xmlns:a16="http://schemas.microsoft.com/office/drawing/2014/main" id="{5BFE027B-5ED2-40DF-B85B-F2B82A9BE2EF}"/>
                </a:ext>
              </a:extLst>
            </p:cNvPr>
            <p:cNvCxnSpPr/>
            <p:nvPr/>
          </p:nvCxnSpPr>
          <p:spPr>
            <a:xfrm>
              <a:off x="699340" y="3362425"/>
              <a:ext cx="848292"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0" name="Straight Connector 409">
              <a:extLst>
                <a:ext uri="{FF2B5EF4-FFF2-40B4-BE49-F238E27FC236}">
                  <a16:creationId xmlns:a16="http://schemas.microsoft.com/office/drawing/2014/main" id="{5D369368-C1AD-4B15-8495-EA76EDA58F37}"/>
                </a:ext>
              </a:extLst>
            </p:cNvPr>
            <p:cNvCxnSpPr/>
            <p:nvPr/>
          </p:nvCxnSpPr>
          <p:spPr>
            <a:xfrm>
              <a:off x="699339" y="3736302"/>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1" name="Straight Connector 410">
              <a:extLst>
                <a:ext uri="{FF2B5EF4-FFF2-40B4-BE49-F238E27FC236}">
                  <a16:creationId xmlns:a16="http://schemas.microsoft.com/office/drawing/2014/main" id="{E24E0456-4570-4222-865D-FF56BC7434D7}"/>
                </a:ext>
              </a:extLst>
            </p:cNvPr>
            <p:cNvCxnSpPr/>
            <p:nvPr/>
          </p:nvCxnSpPr>
          <p:spPr>
            <a:xfrm>
              <a:off x="699339" y="3549363"/>
              <a:ext cx="1371405"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12" name="Straight Connector 411">
              <a:extLst>
                <a:ext uri="{FF2B5EF4-FFF2-40B4-BE49-F238E27FC236}">
                  <a16:creationId xmlns:a16="http://schemas.microsoft.com/office/drawing/2014/main" id="{5CABEB12-7AA6-45A9-9687-E6DB1C92A6A2}"/>
                </a:ext>
              </a:extLst>
            </p:cNvPr>
            <p:cNvCxnSpPr/>
            <p:nvPr/>
          </p:nvCxnSpPr>
          <p:spPr>
            <a:xfrm>
              <a:off x="699339" y="4484055"/>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cxnSp>
          <p:nvCxnSpPr>
            <p:cNvPr id="413" name="Straight Connector 412">
              <a:extLst>
                <a:ext uri="{FF2B5EF4-FFF2-40B4-BE49-F238E27FC236}">
                  <a16:creationId xmlns:a16="http://schemas.microsoft.com/office/drawing/2014/main" id="{6B3532BD-E1F0-4C41-B780-3B892677650C}"/>
                </a:ext>
              </a:extLst>
            </p:cNvPr>
            <p:cNvCxnSpPr/>
            <p:nvPr/>
          </p:nvCxnSpPr>
          <p:spPr>
            <a:xfrm>
              <a:off x="699339" y="4297117"/>
              <a:ext cx="1371405" cy="0"/>
            </a:xfrm>
            <a:prstGeom prst="line">
              <a:avLst/>
            </a:prstGeom>
            <a:noFill/>
            <a:ln w="15875">
              <a:solidFill>
                <a:schemeClr val="accent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cxnSp>
        <p:sp>
          <p:nvSpPr>
            <p:cNvPr id="414" name="Rectangle 413">
              <a:extLst>
                <a:ext uri="{FF2B5EF4-FFF2-40B4-BE49-F238E27FC236}">
                  <a16:creationId xmlns:a16="http://schemas.microsoft.com/office/drawing/2014/main" id="{5626128C-730F-47B0-A74D-9E05724894BC}"/>
                </a:ext>
              </a:extLst>
            </p:cNvPr>
            <p:cNvSpPr/>
            <p:nvPr/>
          </p:nvSpPr>
          <p:spPr>
            <a:xfrm>
              <a:off x="1027661" y="3882397"/>
              <a:ext cx="735186" cy="279621"/>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nvGrpSpPr>
            <p:cNvPr id="415" name="Group 414">
              <a:extLst>
                <a:ext uri="{FF2B5EF4-FFF2-40B4-BE49-F238E27FC236}">
                  <a16:creationId xmlns:a16="http://schemas.microsoft.com/office/drawing/2014/main" id="{5FB17DC9-394C-463E-A73C-673CBC6065F1}"/>
                </a:ext>
              </a:extLst>
            </p:cNvPr>
            <p:cNvGrpSpPr/>
            <p:nvPr/>
          </p:nvGrpSpPr>
          <p:grpSpPr>
            <a:xfrm>
              <a:off x="1617809" y="2911668"/>
              <a:ext cx="441960" cy="436344"/>
              <a:chOff x="5236308" y="471199"/>
              <a:chExt cx="662637" cy="654216"/>
            </a:xfrm>
          </p:grpSpPr>
          <p:sp>
            <p:nvSpPr>
              <p:cNvPr id="420" name="Partial Circle 419">
                <a:extLst>
                  <a:ext uri="{FF2B5EF4-FFF2-40B4-BE49-F238E27FC236}">
                    <a16:creationId xmlns:a16="http://schemas.microsoft.com/office/drawing/2014/main" id="{B4504C37-A7BB-4156-9D6A-79C5D4F534C9}"/>
                  </a:ext>
                </a:extLst>
              </p:cNvPr>
              <p:cNvSpPr/>
              <p:nvPr/>
            </p:nvSpPr>
            <p:spPr bwMode="auto">
              <a:xfrm>
                <a:off x="5236308" y="508000"/>
                <a:ext cx="617415" cy="617415"/>
              </a:xfrm>
              <a:prstGeom prst="pie">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21" name="Partial Circle 420">
                <a:extLst>
                  <a:ext uri="{FF2B5EF4-FFF2-40B4-BE49-F238E27FC236}">
                    <a16:creationId xmlns:a16="http://schemas.microsoft.com/office/drawing/2014/main" id="{15604ADB-133B-43EC-A046-D35C29E8ECAF}"/>
                  </a:ext>
                </a:extLst>
              </p:cNvPr>
              <p:cNvSpPr/>
              <p:nvPr/>
            </p:nvSpPr>
            <p:spPr bwMode="auto">
              <a:xfrm rot="18411831">
                <a:off x="5272772" y="471199"/>
                <a:ext cx="626173" cy="626173"/>
              </a:xfrm>
              <a:prstGeom prst="pie">
                <a:avLst>
                  <a:gd name="adj1" fmla="val 19394019"/>
                  <a:gd name="adj2" fmla="val 3105972"/>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grpSp>
        <p:cxnSp>
          <p:nvCxnSpPr>
            <p:cNvPr id="416" name="Straight Connector 415">
              <a:extLst>
                <a:ext uri="{FF2B5EF4-FFF2-40B4-BE49-F238E27FC236}">
                  <a16:creationId xmlns:a16="http://schemas.microsoft.com/office/drawing/2014/main" id="{57AA1F80-08BD-4A87-A0C8-814990EA7213}"/>
                </a:ext>
              </a:extLst>
            </p:cNvPr>
            <p:cNvCxnSpPr>
              <a:cxnSpLocks/>
            </p:cNvCxnSpPr>
            <p:nvPr/>
          </p:nvCxnSpPr>
          <p:spPr>
            <a:xfrm>
              <a:off x="599550" y="2611553"/>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417" name="Group 416">
              <a:extLst>
                <a:ext uri="{FF2B5EF4-FFF2-40B4-BE49-F238E27FC236}">
                  <a16:creationId xmlns:a16="http://schemas.microsoft.com/office/drawing/2014/main" id="{9163892A-B8E6-4038-9695-60B5DBF16EEF}"/>
                </a:ext>
              </a:extLst>
            </p:cNvPr>
            <p:cNvGrpSpPr/>
            <p:nvPr/>
          </p:nvGrpSpPr>
          <p:grpSpPr>
            <a:xfrm>
              <a:off x="2035536" y="2448739"/>
              <a:ext cx="59952" cy="59952"/>
              <a:chOff x="3544362" y="2448739"/>
              <a:chExt cx="59952" cy="59952"/>
            </a:xfrm>
          </p:grpSpPr>
          <p:cxnSp>
            <p:nvCxnSpPr>
              <p:cNvPr id="418" name="Straight Connector 417">
                <a:extLst>
                  <a:ext uri="{FF2B5EF4-FFF2-40B4-BE49-F238E27FC236}">
                    <a16:creationId xmlns:a16="http://schemas.microsoft.com/office/drawing/2014/main" id="{D7DC8C8B-FA2C-44E0-8A7F-558127E3B923}"/>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19" name="Straight Connector 418">
                <a:extLst>
                  <a:ext uri="{FF2B5EF4-FFF2-40B4-BE49-F238E27FC236}">
                    <a16:creationId xmlns:a16="http://schemas.microsoft.com/office/drawing/2014/main" id="{25AD6BEA-FEA1-4AAA-8F8B-B029E908545F}"/>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grpSp>
        <p:nvGrpSpPr>
          <p:cNvPr id="424" name="Group 423">
            <a:extLst>
              <a:ext uri="{FF2B5EF4-FFF2-40B4-BE49-F238E27FC236}">
                <a16:creationId xmlns:a16="http://schemas.microsoft.com/office/drawing/2014/main" id="{435FC9D9-BE2E-4BDD-A52E-8BCD5A3F346F}"/>
              </a:ext>
            </a:extLst>
          </p:cNvPr>
          <p:cNvGrpSpPr/>
          <p:nvPr/>
        </p:nvGrpSpPr>
        <p:grpSpPr>
          <a:xfrm>
            <a:off x="2122669" y="2815266"/>
            <a:ext cx="2509648" cy="1828445"/>
            <a:chOff x="2266283" y="2734746"/>
            <a:chExt cx="2615623" cy="1910922"/>
          </a:xfrm>
        </p:grpSpPr>
        <p:sp>
          <p:nvSpPr>
            <p:cNvPr id="425" name="TextBox 424">
              <a:extLst>
                <a:ext uri="{FF2B5EF4-FFF2-40B4-BE49-F238E27FC236}">
                  <a16:creationId xmlns:a16="http://schemas.microsoft.com/office/drawing/2014/main" id="{71E85675-BB21-4DB5-BA79-2DD0A6ADAA04}"/>
                </a:ext>
              </a:extLst>
            </p:cNvPr>
            <p:cNvSpPr txBox="1"/>
            <p:nvPr/>
          </p:nvSpPr>
          <p:spPr>
            <a:xfrm>
              <a:off x="2671849" y="2734746"/>
              <a:ext cx="1834076" cy="493142"/>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Conversations</a:t>
              </a:r>
            </a:p>
          </p:txBody>
        </p:sp>
        <p:grpSp>
          <p:nvGrpSpPr>
            <p:cNvPr id="426" name="Group 425">
              <a:extLst>
                <a:ext uri="{FF2B5EF4-FFF2-40B4-BE49-F238E27FC236}">
                  <a16:creationId xmlns:a16="http://schemas.microsoft.com/office/drawing/2014/main" id="{E875E0E6-B461-45E9-A764-F01FE09055EF}"/>
                </a:ext>
              </a:extLst>
            </p:cNvPr>
            <p:cNvGrpSpPr/>
            <p:nvPr/>
          </p:nvGrpSpPr>
          <p:grpSpPr>
            <a:xfrm>
              <a:off x="2266283" y="3152287"/>
              <a:ext cx="2615623" cy="1493381"/>
              <a:chOff x="860785" y="2274531"/>
              <a:chExt cx="1711028" cy="976904"/>
            </a:xfrm>
          </p:grpSpPr>
          <p:grpSp>
            <p:nvGrpSpPr>
              <p:cNvPr id="437" name="Group 436">
                <a:extLst>
                  <a:ext uri="{FF2B5EF4-FFF2-40B4-BE49-F238E27FC236}">
                    <a16:creationId xmlns:a16="http://schemas.microsoft.com/office/drawing/2014/main" id="{49DDBE94-57EE-4DF3-B96C-4E0BB3A60D3C}"/>
                  </a:ext>
                </a:extLst>
              </p:cNvPr>
              <p:cNvGrpSpPr/>
              <p:nvPr/>
            </p:nvGrpSpPr>
            <p:grpSpPr>
              <a:xfrm>
                <a:off x="860785" y="2274531"/>
                <a:ext cx="1711028" cy="976904"/>
                <a:chOff x="506413" y="1787409"/>
                <a:chExt cx="2105025" cy="1201854"/>
              </a:xfrm>
            </p:grpSpPr>
            <p:sp>
              <p:nvSpPr>
                <p:cNvPr id="441" name="Rectangle 20">
                  <a:extLst>
                    <a:ext uri="{FF2B5EF4-FFF2-40B4-BE49-F238E27FC236}">
                      <a16:creationId xmlns:a16="http://schemas.microsoft.com/office/drawing/2014/main" id="{B33B93EB-5872-4DDE-9778-F68FA37E5ED0}"/>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2" name="Oval 21">
                  <a:extLst>
                    <a:ext uri="{FF2B5EF4-FFF2-40B4-BE49-F238E27FC236}">
                      <a16:creationId xmlns:a16="http://schemas.microsoft.com/office/drawing/2014/main" id="{254C58B7-0266-47D4-96FA-B12CDF18E59D}"/>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43" name="Freeform 23">
                  <a:extLst>
                    <a:ext uri="{FF2B5EF4-FFF2-40B4-BE49-F238E27FC236}">
                      <a16:creationId xmlns:a16="http://schemas.microsoft.com/office/drawing/2014/main" id="{8DCD5C5A-0DB7-4E9C-A250-5A279E79FBDD}"/>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438" name="Rectangle 437">
                <a:extLst>
                  <a:ext uri="{FF2B5EF4-FFF2-40B4-BE49-F238E27FC236}">
                    <a16:creationId xmlns:a16="http://schemas.microsoft.com/office/drawing/2014/main" id="{3973F69B-8D6C-4BA2-ACD6-908490901C29}"/>
                  </a:ext>
                </a:extLst>
              </p:cNvPr>
              <p:cNvSpPr/>
              <p:nvPr/>
            </p:nvSpPr>
            <p:spPr bwMode="auto">
              <a:xfrm>
                <a:off x="1416844" y="2379232"/>
                <a:ext cx="846536" cy="7395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439" name="Rectangle 438">
                <a:extLst>
                  <a:ext uri="{FF2B5EF4-FFF2-40B4-BE49-F238E27FC236}">
                    <a16:creationId xmlns:a16="http://schemas.microsoft.com/office/drawing/2014/main" id="{244AA675-5ECC-45D7-A555-F647D54B88B8}"/>
                  </a:ext>
                </a:extLst>
              </p:cNvPr>
              <p:cNvSpPr/>
              <p:nvPr/>
            </p:nvSpPr>
            <p:spPr bwMode="auto">
              <a:xfrm>
                <a:off x="1142807" y="2375321"/>
                <a:ext cx="234036" cy="73958"/>
              </a:xfrm>
              <a:prstGeom prst="rect">
                <a:avLst/>
              </a:prstGeom>
              <a:solidFill>
                <a:schemeClr val="bg1"/>
              </a:solid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lIns="91414" tIns="91414" rIns="34285" bIns="34285" rtlCol="0" anchor="b" anchorCtr="0"/>
              <a:lstStyle/>
              <a:p>
                <a:pPr marL="0" marR="0" lvl="0" indent="0" algn="ctr" defTabSz="932048" rtl="0" eaLnBrk="1" fontAlgn="auto" latinLnBrk="0" hangingPunct="1">
                  <a:lnSpc>
                    <a:spcPct val="100000"/>
                  </a:lnSpc>
                  <a:spcBef>
                    <a:spcPts val="0"/>
                  </a:spcBef>
                  <a:spcAft>
                    <a:spcPts val="0"/>
                  </a:spcAft>
                  <a:buClrTx/>
                  <a:buSzTx/>
                  <a:buFontTx/>
                  <a:buNone/>
                  <a:tabLst/>
                  <a:defRPr/>
                </a:pPr>
                <a:endParaRPr kumimoji="0" lang="en-US" sz="8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40" name="Rectangle 439">
                <a:extLst>
                  <a:ext uri="{FF2B5EF4-FFF2-40B4-BE49-F238E27FC236}">
                    <a16:creationId xmlns:a16="http://schemas.microsoft.com/office/drawing/2014/main" id="{19AA5B78-C2A1-4094-B326-C9A917353320}"/>
                  </a:ext>
                </a:extLst>
              </p:cNvPr>
              <p:cNvSpPr/>
              <p:nvPr/>
            </p:nvSpPr>
            <p:spPr bwMode="auto">
              <a:xfrm>
                <a:off x="1142807" y="2375321"/>
                <a:ext cx="234036" cy="709167"/>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427" name="Straight Connector 426">
              <a:extLst>
                <a:ext uri="{FF2B5EF4-FFF2-40B4-BE49-F238E27FC236}">
                  <a16:creationId xmlns:a16="http://schemas.microsoft.com/office/drawing/2014/main" id="{7ED1F949-FC8C-491E-A289-808B4273E484}"/>
                </a:ext>
              </a:extLst>
            </p:cNvPr>
            <p:cNvCxnSpPr/>
            <p:nvPr/>
          </p:nvCxnSpPr>
          <p:spPr>
            <a:xfrm>
              <a:off x="3343330" y="3589569"/>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8" name="Straight Connector 427">
              <a:extLst>
                <a:ext uri="{FF2B5EF4-FFF2-40B4-BE49-F238E27FC236}">
                  <a16:creationId xmlns:a16="http://schemas.microsoft.com/office/drawing/2014/main" id="{011231E9-7CF5-4831-81EF-74F89FE432B6}"/>
                </a:ext>
              </a:extLst>
            </p:cNvPr>
            <p:cNvCxnSpPr/>
            <p:nvPr/>
          </p:nvCxnSpPr>
          <p:spPr>
            <a:xfrm>
              <a:off x="3343330" y="365934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429" name="Group 428">
              <a:extLst>
                <a:ext uri="{FF2B5EF4-FFF2-40B4-BE49-F238E27FC236}">
                  <a16:creationId xmlns:a16="http://schemas.microsoft.com/office/drawing/2014/main" id="{600D7352-2F92-4C2F-85A3-DE46C6B15D6C}"/>
                </a:ext>
              </a:extLst>
            </p:cNvPr>
            <p:cNvGrpSpPr/>
            <p:nvPr/>
          </p:nvGrpSpPr>
          <p:grpSpPr>
            <a:xfrm>
              <a:off x="3465764" y="3856258"/>
              <a:ext cx="904970" cy="79564"/>
              <a:chOff x="5149230" y="3727609"/>
              <a:chExt cx="905098" cy="79575"/>
            </a:xfrm>
          </p:grpSpPr>
          <p:cxnSp>
            <p:nvCxnSpPr>
              <p:cNvPr id="435" name="Straight Connector 434">
                <a:extLst>
                  <a:ext uri="{FF2B5EF4-FFF2-40B4-BE49-F238E27FC236}">
                    <a16:creationId xmlns:a16="http://schemas.microsoft.com/office/drawing/2014/main" id="{55B83634-8F6D-4A07-A4C0-378AFD2BE69C}"/>
                  </a:ext>
                </a:extLst>
              </p:cNvPr>
              <p:cNvCxnSpPr/>
              <p:nvPr/>
            </p:nvCxnSpPr>
            <p:spPr>
              <a:xfrm>
                <a:off x="5149230" y="3727609"/>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6" name="Straight Connector 435">
                <a:extLst>
                  <a:ext uri="{FF2B5EF4-FFF2-40B4-BE49-F238E27FC236}">
                    <a16:creationId xmlns:a16="http://schemas.microsoft.com/office/drawing/2014/main" id="{56466D7F-34E0-461E-A6EE-30354709424D}"/>
                  </a:ext>
                </a:extLst>
              </p:cNvPr>
              <p:cNvCxnSpPr/>
              <p:nvPr/>
            </p:nvCxnSpPr>
            <p:spPr>
              <a:xfrm>
                <a:off x="5149230" y="3807184"/>
                <a:ext cx="905098"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cxnSp>
          <p:nvCxnSpPr>
            <p:cNvPr id="430" name="Straight Connector 429">
              <a:extLst>
                <a:ext uri="{FF2B5EF4-FFF2-40B4-BE49-F238E27FC236}">
                  <a16:creationId xmlns:a16="http://schemas.microsoft.com/office/drawing/2014/main" id="{1001D14F-317F-470C-AF7A-48A3668EF1D2}"/>
                </a:ext>
              </a:extLst>
            </p:cNvPr>
            <p:cNvCxnSpPr/>
            <p:nvPr/>
          </p:nvCxnSpPr>
          <p:spPr>
            <a:xfrm>
              <a:off x="3341660" y="4141588"/>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1" name="Straight Connector 430">
              <a:extLst>
                <a:ext uri="{FF2B5EF4-FFF2-40B4-BE49-F238E27FC236}">
                  <a16:creationId xmlns:a16="http://schemas.microsoft.com/office/drawing/2014/main" id="{614E0F55-E8F8-40E1-989D-16A39C78CCE9}"/>
                </a:ext>
              </a:extLst>
            </p:cNvPr>
            <p:cNvCxnSpPr/>
            <p:nvPr/>
          </p:nvCxnSpPr>
          <p:spPr>
            <a:xfrm>
              <a:off x="3341660" y="4211367"/>
              <a:ext cx="904970"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32" name="people_5" title="Icon of a person with a box around them">
              <a:extLst>
                <a:ext uri="{FF2B5EF4-FFF2-40B4-BE49-F238E27FC236}">
                  <a16:creationId xmlns:a16="http://schemas.microsoft.com/office/drawing/2014/main" id="{A3507F6B-1205-4EF5-934B-402CB7C6858E}"/>
                </a:ext>
              </a:extLst>
            </p:cNvPr>
            <p:cNvSpPr>
              <a:spLocks noChangeAspect="1" noEditPoints="1"/>
            </p:cNvSpPr>
            <p:nvPr/>
          </p:nvSpPr>
          <p:spPr bwMode="auto">
            <a:xfrm>
              <a:off x="3214970" y="3559909"/>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3" name="people_5" title="Icon of a person with a box around them">
              <a:extLst>
                <a:ext uri="{FF2B5EF4-FFF2-40B4-BE49-F238E27FC236}">
                  <a16:creationId xmlns:a16="http://schemas.microsoft.com/office/drawing/2014/main" id="{86F06F8C-EC6F-4008-906D-DE805AEC19A5}"/>
                </a:ext>
              </a:extLst>
            </p:cNvPr>
            <p:cNvSpPr>
              <a:spLocks noChangeAspect="1" noEditPoints="1"/>
            </p:cNvSpPr>
            <p:nvPr/>
          </p:nvSpPr>
          <p:spPr bwMode="auto">
            <a:xfrm>
              <a:off x="3334788" y="3838756"/>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434" name="people_5" title="Icon of a person with a box around them">
              <a:extLst>
                <a:ext uri="{FF2B5EF4-FFF2-40B4-BE49-F238E27FC236}">
                  <a16:creationId xmlns:a16="http://schemas.microsoft.com/office/drawing/2014/main" id="{948A2757-B165-4E3B-B366-47CFBE083034}"/>
                </a:ext>
              </a:extLst>
            </p:cNvPr>
            <p:cNvSpPr>
              <a:spLocks noChangeAspect="1" noEditPoints="1"/>
            </p:cNvSpPr>
            <p:nvPr/>
          </p:nvSpPr>
          <p:spPr bwMode="auto">
            <a:xfrm>
              <a:off x="3209049" y="4100200"/>
              <a:ext cx="113347" cy="112897"/>
            </a:xfrm>
            <a:custGeom>
              <a:avLst/>
              <a:gdLst>
                <a:gd name="T0" fmla="*/ 90 w 347"/>
                <a:gd name="T1" fmla="*/ 124 h 347"/>
                <a:gd name="T2" fmla="*/ 175 w 347"/>
                <a:gd name="T3" fmla="*/ 39 h 347"/>
                <a:gd name="T4" fmla="*/ 260 w 347"/>
                <a:gd name="T5" fmla="*/ 124 h 347"/>
                <a:gd name="T6" fmla="*/ 175 w 347"/>
                <a:gd name="T7" fmla="*/ 209 h 347"/>
                <a:gd name="T8" fmla="*/ 90 w 347"/>
                <a:gd name="T9" fmla="*/ 124 h 347"/>
                <a:gd name="T10" fmla="*/ 325 w 347"/>
                <a:gd name="T11" fmla="*/ 347 h 347"/>
                <a:gd name="T12" fmla="*/ 347 w 347"/>
                <a:gd name="T13" fmla="*/ 347 h 347"/>
                <a:gd name="T14" fmla="*/ 347 w 347"/>
                <a:gd name="T15" fmla="*/ 0 h 347"/>
                <a:gd name="T16" fmla="*/ 0 w 347"/>
                <a:gd name="T17" fmla="*/ 0 h 347"/>
                <a:gd name="T18" fmla="*/ 0 w 347"/>
                <a:gd name="T19" fmla="*/ 347 h 347"/>
                <a:gd name="T20" fmla="*/ 19 w 347"/>
                <a:gd name="T21" fmla="*/ 347 h 347"/>
                <a:gd name="T22" fmla="*/ 36 w 347"/>
                <a:gd name="T23" fmla="*/ 347 h 347"/>
                <a:gd name="T24" fmla="*/ 174 w 347"/>
                <a:gd name="T25" fmla="*/ 209 h 347"/>
                <a:gd name="T26" fmla="*/ 311 w 347"/>
                <a:gd name="T27" fmla="*/ 347 h 347"/>
                <a:gd name="T28" fmla="*/ 325 w 347"/>
                <a:gd name="T29" fmla="*/ 347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7" h="347">
                  <a:moveTo>
                    <a:pt x="90" y="124"/>
                  </a:moveTo>
                  <a:cubicBezTo>
                    <a:pt x="90" y="77"/>
                    <a:pt x="128" y="39"/>
                    <a:pt x="175" y="39"/>
                  </a:cubicBezTo>
                  <a:cubicBezTo>
                    <a:pt x="222" y="39"/>
                    <a:pt x="260" y="77"/>
                    <a:pt x="260" y="124"/>
                  </a:cubicBezTo>
                  <a:cubicBezTo>
                    <a:pt x="260" y="171"/>
                    <a:pt x="222" y="209"/>
                    <a:pt x="175" y="209"/>
                  </a:cubicBezTo>
                  <a:cubicBezTo>
                    <a:pt x="128" y="209"/>
                    <a:pt x="90" y="171"/>
                    <a:pt x="90" y="124"/>
                  </a:cubicBezTo>
                  <a:close/>
                  <a:moveTo>
                    <a:pt x="325" y="347"/>
                  </a:moveTo>
                  <a:cubicBezTo>
                    <a:pt x="347" y="347"/>
                    <a:pt x="347" y="347"/>
                    <a:pt x="347" y="347"/>
                  </a:cubicBezTo>
                  <a:cubicBezTo>
                    <a:pt x="347" y="0"/>
                    <a:pt x="347" y="0"/>
                    <a:pt x="347" y="0"/>
                  </a:cubicBezTo>
                  <a:cubicBezTo>
                    <a:pt x="0" y="0"/>
                    <a:pt x="0" y="0"/>
                    <a:pt x="0" y="0"/>
                  </a:cubicBezTo>
                  <a:cubicBezTo>
                    <a:pt x="0" y="347"/>
                    <a:pt x="0" y="347"/>
                    <a:pt x="0" y="347"/>
                  </a:cubicBezTo>
                  <a:cubicBezTo>
                    <a:pt x="19" y="347"/>
                    <a:pt x="19" y="347"/>
                    <a:pt x="19" y="347"/>
                  </a:cubicBezTo>
                  <a:cubicBezTo>
                    <a:pt x="36" y="347"/>
                    <a:pt x="36" y="347"/>
                    <a:pt x="36" y="347"/>
                  </a:cubicBezTo>
                  <a:cubicBezTo>
                    <a:pt x="36" y="271"/>
                    <a:pt x="98" y="209"/>
                    <a:pt x="174" y="209"/>
                  </a:cubicBezTo>
                  <a:cubicBezTo>
                    <a:pt x="249" y="209"/>
                    <a:pt x="311" y="271"/>
                    <a:pt x="311" y="347"/>
                  </a:cubicBezTo>
                  <a:lnTo>
                    <a:pt x="325" y="347"/>
                  </a:lnTo>
                  <a:close/>
                </a:path>
              </a:pathLst>
            </a:custGeom>
            <a:noFill/>
            <a:ln w="15875" cap="sq">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grpSp>
      <p:grpSp>
        <p:nvGrpSpPr>
          <p:cNvPr id="444" name="Group 443">
            <a:extLst>
              <a:ext uri="{FF2B5EF4-FFF2-40B4-BE49-F238E27FC236}">
                <a16:creationId xmlns:a16="http://schemas.microsoft.com/office/drawing/2014/main" id="{F007ED73-819E-4DE9-BD73-D278B6B05026}"/>
              </a:ext>
            </a:extLst>
          </p:cNvPr>
          <p:cNvGrpSpPr/>
          <p:nvPr/>
        </p:nvGrpSpPr>
        <p:grpSpPr>
          <a:xfrm>
            <a:off x="4722705" y="2241366"/>
            <a:ext cx="1501789" cy="2402345"/>
            <a:chOff x="4992634" y="1954179"/>
            <a:chExt cx="1667341" cy="2655866"/>
          </a:xfrm>
        </p:grpSpPr>
        <p:grpSp>
          <p:nvGrpSpPr>
            <p:cNvPr id="445" name="Group 444">
              <a:extLst>
                <a:ext uri="{FF2B5EF4-FFF2-40B4-BE49-F238E27FC236}">
                  <a16:creationId xmlns:a16="http://schemas.microsoft.com/office/drawing/2014/main" id="{F8C06652-6CCD-43B3-B34D-C4018398359E}"/>
                </a:ext>
              </a:extLst>
            </p:cNvPr>
            <p:cNvGrpSpPr/>
            <p:nvPr/>
          </p:nvGrpSpPr>
          <p:grpSpPr>
            <a:xfrm>
              <a:off x="4992634" y="1954179"/>
              <a:ext cx="1667341" cy="2655866"/>
              <a:chOff x="6832147" y="1953970"/>
              <a:chExt cx="1667578" cy="2656243"/>
            </a:xfrm>
          </p:grpSpPr>
          <p:sp>
            <p:nvSpPr>
              <p:cNvPr id="513" name="TextBox 512">
                <a:extLst>
                  <a:ext uri="{FF2B5EF4-FFF2-40B4-BE49-F238E27FC236}">
                    <a16:creationId xmlns:a16="http://schemas.microsoft.com/office/drawing/2014/main" id="{FF5CB58D-1407-4E34-843C-90AFFE9D5D30}"/>
                  </a:ext>
                </a:extLst>
              </p:cNvPr>
              <p:cNvSpPr txBox="1"/>
              <p:nvPr/>
            </p:nvSpPr>
            <p:spPr>
              <a:xfrm>
                <a:off x="6832147" y="1953970"/>
                <a:ext cx="1667578" cy="489353"/>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dirty="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Pages</a:t>
                </a:r>
              </a:p>
            </p:txBody>
          </p:sp>
          <p:sp>
            <p:nvSpPr>
              <p:cNvPr id="514" name="Freeform 124">
                <a:extLst>
                  <a:ext uri="{FF2B5EF4-FFF2-40B4-BE49-F238E27FC236}">
                    <a16:creationId xmlns:a16="http://schemas.microsoft.com/office/drawing/2014/main" id="{3295418C-35A9-4AF0-9D80-98D1059F8F8A}"/>
                  </a:ext>
                </a:extLst>
              </p:cNvPr>
              <p:cNvSpPr>
                <a:spLocks/>
              </p:cNvSpPr>
              <p:nvPr/>
            </p:nvSpPr>
            <p:spPr bwMode="auto">
              <a:xfrm>
                <a:off x="6881125" y="2369691"/>
                <a:ext cx="1569623" cy="2240522"/>
              </a:xfrm>
              <a:custGeom>
                <a:avLst/>
                <a:gdLst>
                  <a:gd name="T0" fmla="*/ 0 w 423"/>
                  <a:gd name="T1" fmla="*/ 590 h 604"/>
                  <a:gd name="T2" fmla="*/ 14 w 423"/>
                  <a:gd name="T3" fmla="*/ 604 h 604"/>
                  <a:gd name="T4" fmla="*/ 409 w 423"/>
                  <a:gd name="T5" fmla="*/ 604 h 604"/>
                  <a:gd name="T6" fmla="*/ 423 w 423"/>
                  <a:gd name="T7" fmla="*/ 590 h 604"/>
                  <a:gd name="T8" fmla="*/ 423 w 423"/>
                  <a:gd name="T9" fmla="*/ 14 h 604"/>
                  <a:gd name="T10" fmla="*/ 409 w 423"/>
                  <a:gd name="T11" fmla="*/ 0 h 604"/>
                  <a:gd name="T12" fmla="*/ 14 w 423"/>
                  <a:gd name="T13" fmla="*/ 0 h 604"/>
                  <a:gd name="T14" fmla="*/ 0 w 423"/>
                  <a:gd name="T15" fmla="*/ 14 h 604"/>
                  <a:gd name="T16" fmla="*/ 0 w 423"/>
                  <a:gd name="T17" fmla="*/ 59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23" h="604">
                    <a:moveTo>
                      <a:pt x="0" y="590"/>
                    </a:moveTo>
                    <a:cubicBezTo>
                      <a:pt x="0" y="598"/>
                      <a:pt x="6" y="604"/>
                      <a:pt x="14" y="604"/>
                    </a:cubicBezTo>
                    <a:cubicBezTo>
                      <a:pt x="409" y="604"/>
                      <a:pt x="409" y="604"/>
                      <a:pt x="409" y="604"/>
                    </a:cubicBezTo>
                    <a:cubicBezTo>
                      <a:pt x="417" y="604"/>
                      <a:pt x="423" y="598"/>
                      <a:pt x="423" y="590"/>
                    </a:cubicBezTo>
                    <a:cubicBezTo>
                      <a:pt x="423" y="14"/>
                      <a:pt x="423" y="14"/>
                      <a:pt x="423" y="14"/>
                    </a:cubicBezTo>
                    <a:cubicBezTo>
                      <a:pt x="423" y="6"/>
                      <a:pt x="417" y="0"/>
                      <a:pt x="409" y="0"/>
                    </a:cubicBezTo>
                    <a:cubicBezTo>
                      <a:pt x="14" y="0"/>
                      <a:pt x="14" y="0"/>
                      <a:pt x="14" y="0"/>
                    </a:cubicBezTo>
                    <a:cubicBezTo>
                      <a:pt x="6" y="0"/>
                      <a:pt x="0" y="6"/>
                      <a:pt x="0" y="14"/>
                    </a:cubicBezTo>
                    <a:lnTo>
                      <a:pt x="0" y="590"/>
                    </a:lnTo>
                    <a:close/>
                  </a:path>
                </a:pathLst>
              </a:cu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l"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1A1A1A"/>
                  </a:solidFill>
                  <a:effectLst/>
                  <a:uLnTx/>
                  <a:uFillTx/>
                  <a:latin typeface="Segoe UI"/>
                  <a:ea typeface="+mn-ea"/>
                  <a:cs typeface="+mn-cs"/>
                </a:endParaRPr>
              </a:p>
            </p:txBody>
          </p:sp>
          <p:sp>
            <p:nvSpPr>
              <p:cNvPr id="515" name="Rectangle 514">
                <a:extLst>
                  <a:ext uri="{FF2B5EF4-FFF2-40B4-BE49-F238E27FC236}">
                    <a16:creationId xmlns:a16="http://schemas.microsoft.com/office/drawing/2014/main" id="{DD7B2A54-37EB-4865-A04F-BB7ED051B75F}"/>
                  </a:ext>
                </a:extLst>
              </p:cNvPr>
              <p:cNvSpPr/>
              <p:nvPr/>
            </p:nvSpPr>
            <p:spPr>
              <a:xfrm>
                <a:off x="7002590" y="2774445"/>
                <a:ext cx="1318182" cy="373929"/>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6" name="Rectangle 515">
                <a:extLst>
                  <a:ext uri="{FF2B5EF4-FFF2-40B4-BE49-F238E27FC236}">
                    <a16:creationId xmlns:a16="http://schemas.microsoft.com/office/drawing/2014/main" id="{FAF7EEA8-5338-48D4-8C9A-C9AB79F4C09D}"/>
                  </a:ext>
                </a:extLst>
              </p:cNvPr>
              <p:cNvSpPr/>
              <p:nvPr/>
            </p:nvSpPr>
            <p:spPr>
              <a:xfrm>
                <a:off x="7002590" y="3261494"/>
                <a:ext cx="320512" cy="359792"/>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7" name="Rectangle 516">
                <a:extLst>
                  <a:ext uri="{FF2B5EF4-FFF2-40B4-BE49-F238E27FC236}">
                    <a16:creationId xmlns:a16="http://schemas.microsoft.com/office/drawing/2014/main" id="{EC3C8FDA-3F51-4B14-887E-1FD6A1D8B566}"/>
                  </a:ext>
                </a:extLst>
              </p:cNvPr>
              <p:cNvSpPr/>
              <p:nvPr/>
            </p:nvSpPr>
            <p:spPr>
              <a:xfrm>
                <a:off x="7002589" y="3761115"/>
                <a:ext cx="819347" cy="719581"/>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8" name="Rectangle 517">
                <a:extLst>
                  <a:ext uri="{FF2B5EF4-FFF2-40B4-BE49-F238E27FC236}">
                    <a16:creationId xmlns:a16="http://schemas.microsoft.com/office/drawing/2014/main" id="{3958270B-4B9D-4FBE-B906-E6F21C51A3CB}"/>
                  </a:ext>
                </a:extLst>
              </p:cNvPr>
              <p:cNvSpPr/>
              <p:nvPr/>
            </p:nvSpPr>
            <p:spPr>
              <a:xfrm>
                <a:off x="7999243" y="3258189"/>
                <a:ext cx="320512" cy="1219203"/>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sp>
            <p:nvSpPr>
              <p:cNvPr id="519" name="Rectangle 518">
                <a:extLst>
                  <a:ext uri="{FF2B5EF4-FFF2-40B4-BE49-F238E27FC236}">
                    <a16:creationId xmlns:a16="http://schemas.microsoft.com/office/drawing/2014/main" id="{F103E5CB-B226-4F7C-918B-9FDD8DE09FB0}"/>
                  </a:ext>
                </a:extLst>
              </p:cNvPr>
              <p:cNvSpPr/>
              <p:nvPr/>
            </p:nvSpPr>
            <p:spPr>
              <a:xfrm>
                <a:off x="7500408" y="3258190"/>
                <a:ext cx="320512" cy="359792"/>
              </a:xfrm>
              <a:prstGeom prst="rect">
                <a:avLst/>
              </a:prstGeom>
              <a:solidFill>
                <a:schemeClr val="bg1"/>
              </a:solid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67"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solidFill>
                      <a:sysClr val="windowText" lastClr="000000"/>
                    </a:solidFill>
                  </a:ln>
                  <a:solidFill>
                    <a:srgbClr val="FFFFFF"/>
                  </a:solidFill>
                  <a:effectLst/>
                  <a:uLnTx/>
                  <a:uFillTx/>
                  <a:latin typeface="Segoe UI"/>
                  <a:ea typeface="+mn-ea"/>
                  <a:cs typeface="+mn-cs"/>
                </a:endParaRPr>
              </a:p>
            </p:txBody>
          </p:sp>
        </p:grpSp>
        <p:grpSp>
          <p:nvGrpSpPr>
            <p:cNvPr id="446" name="Group 445">
              <a:extLst>
                <a:ext uri="{FF2B5EF4-FFF2-40B4-BE49-F238E27FC236}">
                  <a16:creationId xmlns:a16="http://schemas.microsoft.com/office/drawing/2014/main" id="{7AF6F641-74DC-45DF-85AA-4EED07689B28}"/>
                </a:ext>
              </a:extLst>
            </p:cNvPr>
            <p:cNvGrpSpPr/>
            <p:nvPr/>
          </p:nvGrpSpPr>
          <p:grpSpPr>
            <a:xfrm>
              <a:off x="6245149" y="2449934"/>
              <a:ext cx="178777" cy="51888"/>
              <a:chOff x="3519313" y="2455072"/>
              <a:chExt cx="178802" cy="51895"/>
            </a:xfrm>
          </p:grpSpPr>
          <p:cxnSp>
            <p:nvCxnSpPr>
              <p:cNvPr id="453" name="Straight Connector 452">
                <a:extLst>
                  <a:ext uri="{FF2B5EF4-FFF2-40B4-BE49-F238E27FC236}">
                    <a16:creationId xmlns:a16="http://schemas.microsoft.com/office/drawing/2014/main" id="{4676732D-6C99-4F59-9EA4-FB48280F0F09}"/>
                  </a:ext>
                </a:extLst>
              </p:cNvPr>
              <p:cNvCxnSpPr/>
              <p:nvPr/>
            </p:nvCxnSpPr>
            <p:spPr>
              <a:xfrm>
                <a:off x="3519313" y="2494798"/>
                <a:ext cx="72363" cy="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12" name="Rectangle 511">
                <a:extLst>
                  <a:ext uri="{FF2B5EF4-FFF2-40B4-BE49-F238E27FC236}">
                    <a16:creationId xmlns:a16="http://schemas.microsoft.com/office/drawing/2014/main" id="{1BFBC584-E232-4F86-BF19-F47FF9E28E6F}"/>
                  </a:ext>
                </a:extLst>
              </p:cNvPr>
              <p:cNvSpPr/>
              <p:nvPr/>
            </p:nvSpPr>
            <p:spPr bwMode="auto">
              <a:xfrm>
                <a:off x="3650938" y="2455072"/>
                <a:ext cx="47177" cy="51895"/>
              </a:xfrm>
              <a:prstGeom prst="rect">
                <a:avLst/>
              </a:prstGeom>
              <a:noFill/>
              <a:ln w="15875">
                <a:solidFill>
                  <a:schemeClr val="tx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ctr" defTabSz="932293"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grpSp>
        <p:grpSp>
          <p:nvGrpSpPr>
            <p:cNvPr id="447" name="Group 446">
              <a:extLst>
                <a:ext uri="{FF2B5EF4-FFF2-40B4-BE49-F238E27FC236}">
                  <a16:creationId xmlns:a16="http://schemas.microsoft.com/office/drawing/2014/main" id="{8BF90521-D75D-416A-B8B8-8857895E4B28}"/>
                </a:ext>
              </a:extLst>
            </p:cNvPr>
            <p:cNvGrpSpPr/>
            <p:nvPr/>
          </p:nvGrpSpPr>
          <p:grpSpPr>
            <a:xfrm>
              <a:off x="6478071" y="2443463"/>
              <a:ext cx="59952" cy="59952"/>
              <a:chOff x="3544362" y="2448739"/>
              <a:chExt cx="59952" cy="59952"/>
            </a:xfrm>
          </p:grpSpPr>
          <p:cxnSp>
            <p:nvCxnSpPr>
              <p:cNvPr id="449" name="Straight Connector 448">
                <a:extLst>
                  <a:ext uri="{FF2B5EF4-FFF2-40B4-BE49-F238E27FC236}">
                    <a16:creationId xmlns:a16="http://schemas.microsoft.com/office/drawing/2014/main" id="{B75BA815-73C3-495B-A633-6DC74EF6E3C7}"/>
                  </a:ext>
                </a:extLst>
              </p:cNvPr>
              <p:cNvCxnSpPr/>
              <p:nvPr/>
            </p:nvCxnSpPr>
            <p:spPr>
              <a:xfrm>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450" name="Straight Connector 449">
                <a:extLst>
                  <a:ext uri="{FF2B5EF4-FFF2-40B4-BE49-F238E27FC236}">
                    <a16:creationId xmlns:a16="http://schemas.microsoft.com/office/drawing/2014/main" id="{3C6A5D4D-A695-41A4-8658-B13A951C7541}"/>
                  </a:ext>
                </a:extLst>
              </p:cNvPr>
              <p:cNvCxnSpPr>
                <a:cxnSpLocks/>
              </p:cNvCxnSpPr>
              <p:nvPr/>
            </p:nvCxnSpPr>
            <p:spPr>
              <a:xfrm flipH="1">
                <a:off x="3544362" y="2448739"/>
                <a:ext cx="59952" cy="59952"/>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cxnSp>
          <p:nvCxnSpPr>
            <p:cNvPr id="448" name="Straight Connector 447">
              <a:extLst>
                <a:ext uri="{FF2B5EF4-FFF2-40B4-BE49-F238E27FC236}">
                  <a16:creationId xmlns:a16="http://schemas.microsoft.com/office/drawing/2014/main" id="{3155721B-E2DE-407A-9876-25BDFF2D6C65}"/>
                </a:ext>
              </a:extLst>
            </p:cNvPr>
            <p:cNvCxnSpPr>
              <a:cxnSpLocks/>
            </p:cNvCxnSpPr>
            <p:nvPr/>
          </p:nvCxnSpPr>
          <p:spPr>
            <a:xfrm>
              <a:off x="5041605" y="2602394"/>
              <a:ext cx="1565492" cy="0"/>
            </a:xfrm>
            <a:prstGeom prst="line">
              <a:avLst/>
            </a:prstGeom>
            <a:ln w="15875">
              <a:solidFill>
                <a:schemeClr val="tx1"/>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520" name="Group 519">
            <a:extLst>
              <a:ext uri="{FF2B5EF4-FFF2-40B4-BE49-F238E27FC236}">
                <a16:creationId xmlns:a16="http://schemas.microsoft.com/office/drawing/2014/main" id="{4ADFC889-FAA5-432F-81DE-01FF79224979}"/>
              </a:ext>
            </a:extLst>
          </p:cNvPr>
          <p:cNvGrpSpPr/>
          <p:nvPr/>
        </p:nvGrpSpPr>
        <p:grpSpPr>
          <a:xfrm>
            <a:off x="10074669" y="2884781"/>
            <a:ext cx="585527" cy="1090514"/>
            <a:chOff x="10084161" y="3071504"/>
            <a:chExt cx="585527" cy="1090514"/>
          </a:xfrm>
        </p:grpSpPr>
        <p:grpSp>
          <p:nvGrpSpPr>
            <p:cNvPr id="521" name="Group 520">
              <a:extLst>
                <a:ext uri="{FF2B5EF4-FFF2-40B4-BE49-F238E27FC236}">
                  <a16:creationId xmlns:a16="http://schemas.microsoft.com/office/drawing/2014/main" id="{75A6F67B-90D2-493F-8237-19A5EBA9F7B1}"/>
                </a:ext>
              </a:extLst>
            </p:cNvPr>
            <p:cNvGrpSpPr/>
            <p:nvPr/>
          </p:nvGrpSpPr>
          <p:grpSpPr>
            <a:xfrm>
              <a:off x="10084161" y="3071504"/>
              <a:ext cx="585527" cy="1090514"/>
              <a:chOff x="10084161" y="3117288"/>
              <a:chExt cx="585527" cy="1090514"/>
            </a:xfrm>
          </p:grpSpPr>
          <p:sp>
            <p:nvSpPr>
              <p:cNvPr id="525" name="Rectangle: Rounded Corners 524">
                <a:extLst>
                  <a:ext uri="{FF2B5EF4-FFF2-40B4-BE49-F238E27FC236}">
                    <a16:creationId xmlns:a16="http://schemas.microsoft.com/office/drawing/2014/main" id="{A5D2AC59-B718-4F1D-8A99-57CFA728B6DF}"/>
                  </a:ext>
                </a:extLst>
              </p:cNvPr>
              <p:cNvSpPr/>
              <p:nvPr/>
            </p:nvSpPr>
            <p:spPr bwMode="auto">
              <a:xfrm>
                <a:off x="10084161" y="3117288"/>
                <a:ext cx="585527" cy="1090514"/>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6" name="Oval 525">
                <a:extLst>
                  <a:ext uri="{FF2B5EF4-FFF2-40B4-BE49-F238E27FC236}">
                    <a16:creationId xmlns:a16="http://schemas.microsoft.com/office/drawing/2014/main" id="{3C9221AC-3EF5-4CC6-BC8A-A9739D5D0315}"/>
                  </a:ext>
                </a:extLst>
              </p:cNvPr>
              <p:cNvSpPr/>
              <p:nvPr/>
            </p:nvSpPr>
            <p:spPr bwMode="auto">
              <a:xfrm>
                <a:off x="10283455" y="3245970"/>
                <a:ext cx="186938" cy="186938"/>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7" name="Oval 526">
                <a:extLst>
                  <a:ext uri="{FF2B5EF4-FFF2-40B4-BE49-F238E27FC236}">
                    <a16:creationId xmlns:a16="http://schemas.microsoft.com/office/drawing/2014/main" id="{52C221E1-9180-4523-9B24-B85C0C489F5B}"/>
                  </a:ext>
                </a:extLst>
              </p:cNvPr>
              <p:cNvSpPr/>
              <p:nvPr/>
            </p:nvSpPr>
            <p:spPr bwMode="auto">
              <a:xfrm>
                <a:off x="10354065" y="4101529"/>
                <a:ext cx="45719" cy="45719"/>
              </a:xfrm>
              <a:prstGeom prst="ellipse">
                <a:avLst/>
              </a:prstGeom>
              <a:noFill/>
              <a:ln w="15875">
                <a:solidFill>
                  <a:schemeClr val="tx1"/>
                </a:solidFill>
                <a:round/>
                <a:headEnd/>
                <a:tailEnd/>
              </a:ln>
            </p:spPr>
            <p:txBody>
              <a:bodyPr rot="0" spcFirstLastPara="0" vertOverflow="overflow" horzOverflow="overflow" vert="horz" wrap="square" lIns="89630" tIns="44814" rIns="89630" bIns="44814" numCol="1" spcCol="0" rtlCol="0" fromWordArt="0" anchor="t" anchorCtr="0" forceAA="0" compatLnSpc="1">
                <a:prstTxWarp prst="textNoShape">
                  <a:avLst/>
                </a:prstTxWarp>
                <a:noAutofit/>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8" name="Rectangle: Rounded Corners 527">
                <a:extLst>
                  <a:ext uri="{FF2B5EF4-FFF2-40B4-BE49-F238E27FC236}">
                    <a16:creationId xmlns:a16="http://schemas.microsoft.com/office/drawing/2014/main" id="{266D8636-5780-4877-83AF-7E0CF16C3A09}"/>
                  </a:ext>
                </a:extLst>
              </p:cNvPr>
              <p:cNvSpPr/>
              <p:nvPr/>
            </p:nvSpPr>
            <p:spPr bwMode="auto">
              <a:xfrm>
                <a:off x="10209505" y="3510760"/>
                <a:ext cx="342529"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9" name="Rectangle: Rounded Corners 528">
                <a:extLst>
                  <a:ext uri="{FF2B5EF4-FFF2-40B4-BE49-F238E27FC236}">
                    <a16:creationId xmlns:a16="http://schemas.microsoft.com/office/drawing/2014/main" id="{71CB044B-77FD-41FF-8B54-14A102825FF5}"/>
                  </a:ext>
                </a:extLst>
              </p:cNvPr>
              <p:cNvSpPr/>
              <p:nvPr/>
            </p:nvSpPr>
            <p:spPr bwMode="auto">
              <a:xfrm>
                <a:off x="10209505" y="3704250"/>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30" name="Rectangle: Rounded Corners 529">
                <a:extLst>
                  <a:ext uri="{FF2B5EF4-FFF2-40B4-BE49-F238E27FC236}">
                    <a16:creationId xmlns:a16="http://schemas.microsoft.com/office/drawing/2014/main" id="{CF23083F-DCB1-4F0A-A9CD-8B05E8A83EE7}"/>
                  </a:ext>
                </a:extLst>
              </p:cNvPr>
              <p:cNvSpPr/>
              <p:nvPr/>
            </p:nvSpPr>
            <p:spPr bwMode="auto">
              <a:xfrm>
                <a:off x="10209505" y="3896979"/>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cxnSp>
          <p:nvCxnSpPr>
            <p:cNvPr id="522" name="Straight Connector 521">
              <a:extLst>
                <a:ext uri="{FF2B5EF4-FFF2-40B4-BE49-F238E27FC236}">
                  <a16:creationId xmlns:a16="http://schemas.microsoft.com/office/drawing/2014/main" id="{7337BE95-2952-40A4-9FFE-A94B9EC2BBD5}"/>
                </a:ext>
              </a:extLst>
            </p:cNvPr>
            <p:cNvCxnSpPr/>
            <p:nvPr/>
          </p:nvCxnSpPr>
          <p:spPr>
            <a:xfrm>
              <a:off x="10334438" y="3120488"/>
              <a:ext cx="84972" cy="0"/>
            </a:xfrm>
            <a:prstGeom prst="line">
              <a:avLst/>
            </a:prstGeom>
            <a:noFill/>
            <a:ln w="15875">
              <a:solidFill>
                <a:schemeClr val="tx1"/>
              </a:solidFill>
              <a:round/>
              <a:headEnd/>
              <a:tailEnd/>
            </a:ln>
          </p:spPr>
        </p:cxnSp>
        <p:sp>
          <p:nvSpPr>
            <p:cNvPr id="523" name="Rectangle: Rounded Corners 522">
              <a:extLst>
                <a:ext uri="{FF2B5EF4-FFF2-40B4-BE49-F238E27FC236}">
                  <a16:creationId xmlns:a16="http://schemas.microsoft.com/office/drawing/2014/main" id="{DFCD55D7-645E-4BF0-808B-7264B54D39CF}"/>
                </a:ext>
              </a:extLst>
            </p:cNvPr>
            <p:cNvSpPr/>
            <p:nvPr/>
          </p:nvSpPr>
          <p:spPr bwMode="auto">
            <a:xfrm>
              <a:off x="10412736" y="3658466"/>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sp>
          <p:nvSpPr>
            <p:cNvPr id="524" name="Rectangle: Rounded Corners 523">
              <a:extLst>
                <a:ext uri="{FF2B5EF4-FFF2-40B4-BE49-F238E27FC236}">
                  <a16:creationId xmlns:a16="http://schemas.microsoft.com/office/drawing/2014/main" id="{B9438F71-61A1-48C2-9EF8-44C84F35D298}"/>
                </a:ext>
              </a:extLst>
            </p:cNvPr>
            <p:cNvSpPr/>
            <p:nvPr/>
          </p:nvSpPr>
          <p:spPr bwMode="auto">
            <a:xfrm>
              <a:off x="10412736" y="3851195"/>
              <a:ext cx="139298" cy="138333"/>
            </a:xfrm>
            <a:prstGeom prst="roundRect">
              <a:avLst>
                <a:gd name="adj" fmla="val 7111"/>
              </a:avLst>
            </a:prstGeom>
            <a:noFill/>
            <a:ln w="15875">
              <a:solidFill>
                <a:schemeClr val="tx1"/>
              </a:solidFill>
              <a:round/>
              <a:headEnd/>
              <a:tailEnd/>
            </a:ln>
          </p:spPr>
          <p:txBody>
            <a:bodyPr vert="horz" wrap="square" lIns="89630" tIns="44814" rIns="89630" bIns="44814" numCol="1" anchor="t" anchorCtr="0" compatLnSpc="1">
              <a:prstTxWarp prst="textNoShape">
                <a:avLst/>
              </a:prstTxWarp>
            </a:bodyPr>
            <a:lstStyle/>
            <a:p>
              <a:pPr marL="0" marR="0" lvl="0" indent="0" algn="ctr" defTabSz="914139"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err="1">
                <a:ln>
                  <a:noFill/>
                </a:ln>
                <a:solidFill>
                  <a:srgbClr val="1A1A1A"/>
                </a:solidFill>
                <a:effectLst/>
                <a:uLnTx/>
                <a:uFillTx/>
                <a:latin typeface="Segoe UI"/>
                <a:ea typeface="+mn-ea"/>
                <a:cs typeface="+mn-cs"/>
              </a:endParaRPr>
            </a:p>
          </p:txBody>
        </p:sp>
      </p:grpSp>
      <p:sp>
        <p:nvSpPr>
          <p:cNvPr id="531" name="Rectangle 530">
            <a:extLst>
              <a:ext uri="{FF2B5EF4-FFF2-40B4-BE49-F238E27FC236}">
                <a16:creationId xmlns:a16="http://schemas.microsoft.com/office/drawing/2014/main" id="{0A4F0CB3-74A7-415C-BBAF-B5F84364B7C1}"/>
              </a:ext>
            </a:extLst>
          </p:cNvPr>
          <p:cNvSpPr/>
          <p:nvPr/>
        </p:nvSpPr>
        <p:spPr bwMode="auto">
          <a:xfrm>
            <a:off x="9119033" y="1282927"/>
            <a:ext cx="2631340" cy="456799"/>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ctr" anchorCtr="0" forceAA="0" compatLnSpc="1">
            <a:prstTxWarp prst="textNoShape">
              <a:avLst/>
            </a:prstTxWarp>
            <a:noAutofit/>
          </a:body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765" b="0" i="0" u="none" strike="noStrike" kern="1200" cap="none" spc="0" normalizeH="0" baseline="0" noProof="0">
                <a:ln>
                  <a:noFill/>
                </a:ln>
                <a:solidFill>
                  <a:srgbClr val="FFFFFF"/>
                </a:solidFill>
                <a:effectLst/>
                <a:uLnTx/>
                <a:uFillTx/>
                <a:latin typeface="Segoe UI Semibold" panose="020B0702040204020203" pitchFamily="34" charset="0"/>
                <a:ea typeface="+mn-ea"/>
                <a:cs typeface="Segoe UI Semibold" panose="020B0702040204020203" pitchFamily="34" charset="0"/>
              </a:rPr>
              <a:t>Build your experience</a:t>
            </a:r>
          </a:p>
        </p:txBody>
      </p:sp>
      <p:grpSp>
        <p:nvGrpSpPr>
          <p:cNvPr id="532" name="Group 531">
            <a:extLst>
              <a:ext uri="{FF2B5EF4-FFF2-40B4-BE49-F238E27FC236}">
                <a16:creationId xmlns:a16="http://schemas.microsoft.com/office/drawing/2014/main" id="{30CCB179-5CE5-48B2-B0F6-08A6C6CDE7C3}"/>
              </a:ext>
            </a:extLst>
          </p:cNvPr>
          <p:cNvGrpSpPr/>
          <p:nvPr/>
        </p:nvGrpSpPr>
        <p:grpSpPr>
          <a:xfrm>
            <a:off x="6302211" y="2798615"/>
            <a:ext cx="2509648" cy="1828445"/>
            <a:chOff x="2266283" y="2734746"/>
            <a:chExt cx="2615623" cy="1910922"/>
          </a:xfrm>
        </p:grpSpPr>
        <p:sp>
          <p:nvSpPr>
            <p:cNvPr id="533" name="TextBox 532">
              <a:extLst>
                <a:ext uri="{FF2B5EF4-FFF2-40B4-BE49-F238E27FC236}">
                  <a16:creationId xmlns:a16="http://schemas.microsoft.com/office/drawing/2014/main" id="{35836C25-D9A1-4640-BC82-0AFA802FEC96}"/>
                </a:ext>
              </a:extLst>
            </p:cNvPr>
            <p:cNvSpPr txBox="1"/>
            <p:nvPr/>
          </p:nvSpPr>
          <p:spPr>
            <a:xfrm>
              <a:off x="2671849" y="2734746"/>
              <a:ext cx="1834076" cy="511396"/>
            </a:xfrm>
            <a:prstGeom prst="rect">
              <a:avLst/>
            </a:prstGeom>
            <a:noFill/>
          </p:spPr>
          <p:txBody>
            <a:bodyPr wrap="square" lIns="182854" tIns="146284" rIns="182854" bIns="146284" rtlCol="0">
              <a:spAutoFit/>
            </a:bodyPr>
            <a:lstStyle/>
            <a:p>
              <a:pPr marL="0" marR="0" lvl="0" indent="0" algn="ctr" defTabSz="914367" rtl="0" eaLnBrk="1" fontAlgn="auto" latinLnBrk="0" hangingPunct="1">
                <a:lnSpc>
                  <a:spcPct val="90000"/>
                </a:lnSpc>
                <a:spcBef>
                  <a:spcPts val="0"/>
                </a:spcBef>
                <a:spcAft>
                  <a:spcPts val="600"/>
                </a:spcAft>
                <a:buClrTx/>
                <a:buSzTx/>
                <a:buFontTx/>
                <a:buNone/>
                <a:tabLst/>
                <a:defRPr/>
              </a:pPr>
              <a:r>
                <a:rPr kumimoji="0" lang="en-US" sz="1400" b="0" i="0" u="none" strike="noStrike" kern="1200" cap="none" spc="0" normalizeH="0" baseline="0" noProof="0">
                  <a:ln>
                    <a:noFill/>
                  </a:ln>
                  <a:gradFill>
                    <a:gsLst>
                      <a:gs pos="2917">
                        <a:srgbClr val="1A1A1A"/>
                      </a:gs>
                      <a:gs pos="30000">
                        <a:srgbClr val="1A1A1A"/>
                      </a:gs>
                    </a:gsLst>
                    <a:lin ang="5400000" scaled="0"/>
                  </a:gradFill>
                  <a:effectLst/>
                  <a:uLnTx/>
                  <a:uFillTx/>
                  <a:latin typeface="Segoe UI Semibold" panose="020B0702040204020203" pitchFamily="34" charset="0"/>
                  <a:ea typeface="+mn-ea"/>
                  <a:cs typeface="Segoe UI Semibold" panose="020B0702040204020203" pitchFamily="34" charset="0"/>
                </a:rPr>
                <a:t>Timeline</a:t>
              </a:r>
            </a:p>
          </p:txBody>
        </p:sp>
        <p:grpSp>
          <p:nvGrpSpPr>
            <p:cNvPr id="534" name="Group 533">
              <a:extLst>
                <a:ext uri="{FF2B5EF4-FFF2-40B4-BE49-F238E27FC236}">
                  <a16:creationId xmlns:a16="http://schemas.microsoft.com/office/drawing/2014/main" id="{121E67FD-EDB0-4316-87AB-85AD267C09D2}"/>
                </a:ext>
              </a:extLst>
            </p:cNvPr>
            <p:cNvGrpSpPr/>
            <p:nvPr/>
          </p:nvGrpSpPr>
          <p:grpSpPr>
            <a:xfrm>
              <a:off x="2266283" y="3152287"/>
              <a:ext cx="2615623" cy="1493381"/>
              <a:chOff x="860785" y="2274531"/>
              <a:chExt cx="1711028" cy="976904"/>
            </a:xfrm>
          </p:grpSpPr>
          <p:grpSp>
            <p:nvGrpSpPr>
              <p:cNvPr id="536" name="Group 535">
                <a:extLst>
                  <a:ext uri="{FF2B5EF4-FFF2-40B4-BE49-F238E27FC236}">
                    <a16:creationId xmlns:a16="http://schemas.microsoft.com/office/drawing/2014/main" id="{BFCBFC96-EC2F-424A-A282-3F532F43BDF4}"/>
                  </a:ext>
                </a:extLst>
              </p:cNvPr>
              <p:cNvGrpSpPr/>
              <p:nvPr/>
            </p:nvGrpSpPr>
            <p:grpSpPr>
              <a:xfrm>
                <a:off x="860785" y="2274531"/>
                <a:ext cx="1711028" cy="976904"/>
                <a:chOff x="506413" y="1787409"/>
                <a:chExt cx="2105025" cy="1201854"/>
              </a:xfrm>
            </p:grpSpPr>
            <p:sp>
              <p:nvSpPr>
                <p:cNvPr id="538" name="Rectangle 20">
                  <a:extLst>
                    <a:ext uri="{FF2B5EF4-FFF2-40B4-BE49-F238E27FC236}">
                      <a16:creationId xmlns:a16="http://schemas.microsoft.com/office/drawing/2014/main" id="{0EA8554E-71EC-4814-8277-CC6894BC4591}"/>
                    </a:ext>
                  </a:extLst>
                </p:cNvPr>
                <p:cNvSpPr>
                  <a:spLocks noChangeArrowheads="1"/>
                </p:cNvSpPr>
                <p:nvPr/>
              </p:nvSpPr>
              <p:spPr bwMode="auto">
                <a:xfrm>
                  <a:off x="758825" y="1787409"/>
                  <a:ext cx="1624012" cy="1120775"/>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39" name="Oval 21">
                  <a:extLst>
                    <a:ext uri="{FF2B5EF4-FFF2-40B4-BE49-F238E27FC236}">
                      <a16:creationId xmlns:a16="http://schemas.microsoft.com/office/drawing/2014/main" id="{32BC5C88-32E8-452E-BA11-1922BBAB4B98}"/>
                    </a:ext>
                  </a:extLst>
                </p:cNvPr>
                <p:cNvSpPr>
                  <a:spLocks noChangeArrowheads="1"/>
                </p:cNvSpPr>
                <p:nvPr/>
              </p:nvSpPr>
              <p:spPr bwMode="auto">
                <a:xfrm>
                  <a:off x="1552575" y="1808744"/>
                  <a:ext cx="36512" cy="36513"/>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0" name="Freeform 23">
                  <a:extLst>
                    <a:ext uri="{FF2B5EF4-FFF2-40B4-BE49-F238E27FC236}">
                      <a16:creationId xmlns:a16="http://schemas.microsoft.com/office/drawing/2014/main" id="{3A5BF1EE-4F0A-4713-96AC-C77D6CC3261E}"/>
                    </a:ext>
                  </a:extLst>
                </p:cNvPr>
                <p:cNvSpPr>
                  <a:spLocks/>
                </p:cNvSpPr>
                <p:nvPr/>
              </p:nvSpPr>
              <p:spPr bwMode="auto">
                <a:xfrm>
                  <a:off x="506413" y="2903538"/>
                  <a:ext cx="2105025" cy="85725"/>
                </a:xfrm>
                <a:custGeom>
                  <a:avLst/>
                  <a:gdLst>
                    <a:gd name="T0" fmla="*/ 0 w 175"/>
                    <a:gd name="T1" fmla="*/ 0 h 7"/>
                    <a:gd name="T2" fmla="*/ 0 w 175"/>
                    <a:gd name="T3" fmla="*/ 1 h 7"/>
                    <a:gd name="T4" fmla="*/ 7 w 175"/>
                    <a:gd name="T5" fmla="*/ 7 h 7"/>
                    <a:gd name="T6" fmla="*/ 168 w 175"/>
                    <a:gd name="T7" fmla="*/ 7 h 7"/>
                    <a:gd name="T8" fmla="*/ 175 w 175"/>
                    <a:gd name="T9" fmla="*/ 1 h 7"/>
                    <a:gd name="T10" fmla="*/ 175 w 175"/>
                    <a:gd name="T11" fmla="*/ 0 h 7"/>
                    <a:gd name="T12" fmla="*/ 0 w 175"/>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175" h="7">
                      <a:moveTo>
                        <a:pt x="0" y="0"/>
                      </a:moveTo>
                      <a:cubicBezTo>
                        <a:pt x="0" y="1"/>
                        <a:pt x="0" y="1"/>
                        <a:pt x="0" y="1"/>
                      </a:cubicBezTo>
                      <a:cubicBezTo>
                        <a:pt x="0" y="4"/>
                        <a:pt x="3" y="7"/>
                        <a:pt x="7" y="7"/>
                      </a:cubicBezTo>
                      <a:cubicBezTo>
                        <a:pt x="168" y="7"/>
                        <a:pt x="168" y="7"/>
                        <a:pt x="168" y="7"/>
                      </a:cubicBezTo>
                      <a:cubicBezTo>
                        <a:pt x="172" y="7"/>
                        <a:pt x="175" y="4"/>
                        <a:pt x="175" y="1"/>
                      </a:cubicBezTo>
                      <a:cubicBezTo>
                        <a:pt x="175" y="0"/>
                        <a:pt x="175" y="0"/>
                        <a:pt x="175" y="0"/>
                      </a:cubicBezTo>
                      <a:lnTo>
                        <a:pt x="0" y="0"/>
                      </a:lnTo>
                      <a:close/>
                    </a:path>
                  </a:pathLst>
                </a:custGeom>
                <a:solidFill>
                  <a:schemeClr val="bg1"/>
                </a:solid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sp>
            <p:nvSpPr>
              <p:cNvPr id="537" name="Rectangle 536">
                <a:extLst>
                  <a:ext uri="{FF2B5EF4-FFF2-40B4-BE49-F238E27FC236}">
                    <a16:creationId xmlns:a16="http://schemas.microsoft.com/office/drawing/2014/main" id="{632D69D2-9E89-42E1-B0BA-A70C52F19FF5}"/>
                  </a:ext>
                </a:extLst>
              </p:cNvPr>
              <p:cNvSpPr/>
              <p:nvPr/>
            </p:nvSpPr>
            <p:spPr bwMode="auto">
              <a:xfrm>
                <a:off x="1173850" y="2444123"/>
                <a:ext cx="290399" cy="210468"/>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grpSp>
        <p:cxnSp>
          <p:nvCxnSpPr>
            <p:cNvPr id="535" name="Straight Connector 534">
              <a:extLst>
                <a:ext uri="{FF2B5EF4-FFF2-40B4-BE49-F238E27FC236}">
                  <a16:creationId xmlns:a16="http://schemas.microsoft.com/office/drawing/2014/main" id="{C5F1B8E3-C803-450D-BC96-1F4D4A20513D}"/>
                </a:ext>
              </a:extLst>
            </p:cNvPr>
            <p:cNvCxnSpPr>
              <a:cxnSpLocks/>
            </p:cNvCxnSpPr>
            <p:nvPr/>
          </p:nvCxnSpPr>
          <p:spPr>
            <a:xfrm>
              <a:off x="4438397" y="3388247"/>
              <a:ext cx="2935" cy="971510"/>
            </a:xfrm>
            <a:prstGeom prst="line">
              <a:avLst/>
            </a:prstGeom>
            <a:ln w="15875">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541" name="Rectangle 540">
            <a:extLst>
              <a:ext uri="{FF2B5EF4-FFF2-40B4-BE49-F238E27FC236}">
                <a16:creationId xmlns:a16="http://schemas.microsoft.com/office/drawing/2014/main" id="{0597DFBE-1AD8-471D-B354-0301B3E94D8E}"/>
              </a:ext>
            </a:extLst>
          </p:cNvPr>
          <p:cNvSpPr/>
          <p:nvPr/>
        </p:nvSpPr>
        <p:spPr bwMode="auto">
          <a:xfrm>
            <a:off x="7281759"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2" name="Rectangle 541">
            <a:extLst>
              <a:ext uri="{FF2B5EF4-FFF2-40B4-BE49-F238E27FC236}">
                <a16:creationId xmlns:a16="http://schemas.microsoft.com/office/drawing/2014/main" id="{21D64CB2-6E08-4F67-A29E-5B4CA85CB2A4}"/>
              </a:ext>
            </a:extLst>
          </p:cNvPr>
          <p:cNvSpPr/>
          <p:nvPr/>
        </p:nvSpPr>
        <p:spPr bwMode="auto">
          <a:xfrm>
            <a:off x="7816826" y="3438563"/>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3" name="Rectangle 542">
            <a:extLst>
              <a:ext uri="{FF2B5EF4-FFF2-40B4-BE49-F238E27FC236}">
                <a16:creationId xmlns:a16="http://schemas.microsoft.com/office/drawing/2014/main" id="{E141DED6-1D7C-4394-AC32-2E6F1F51197F}"/>
              </a:ext>
            </a:extLst>
          </p:cNvPr>
          <p:cNvSpPr/>
          <p:nvPr/>
        </p:nvSpPr>
        <p:spPr bwMode="auto">
          <a:xfrm>
            <a:off x="6753013"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sp>
        <p:nvSpPr>
          <p:cNvPr id="544" name="Rectangle 543">
            <a:extLst>
              <a:ext uri="{FF2B5EF4-FFF2-40B4-BE49-F238E27FC236}">
                <a16:creationId xmlns:a16="http://schemas.microsoft.com/office/drawing/2014/main" id="{B4D9EDBF-AFE2-4579-BE9B-07A0DD25450D}"/>
              </a:ext>
            </a:extLst>
          </p:cNvPr>
          <p:cNvSpPr/>
          <p:nvPr/>
        </p:nvSpPr>
        <p:spPr bwMode="auto">
          <a:xfrm>
            <a:off x="7288080" y="3857427"/>
            <a:ext cx="425942" cy="307853"/>
          </a:xfrm>
          <a:prstGeom prst="rect">
            <a:avLst/>
          </a:prstGeom>
          <a:noFill/>
          <a:ln w="15875">
            <a:solidFill>
              <a:srgbClr val="000000"/>
            </a:solidFill>
            <a:miter lim="800000"/>
            <a:headEnd/>
            <a:tailEnd/>
          </a:ln>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pic>
        <p:nvPicPr>
          <p:cNvPr id="548" name="Picture 547">
            <a:extLst>
              <a:ext uri="{FF2B5EF4-FFF2-40B4-BE49-F238E27FC236}">
                <a16:creationId xmlns:a16="http://schemas.microsoft.com/office/drawing/2014/main" id="{1FD5AFCD-0F16-4C32-BC98-AD408B560B68}"/>
              </a:ext>
            </a:extLst>
          </p:cNvPr>
          <p:cNvPicPr>
            <a:picLocks noChangeAspect="1"/>
          </p:cNvPicPr>
          <p:nvPr/>
        </p:nvPicPr>
        <p:blipFill rotWithShape="1">
          <a:blip r:embed="rId3">
            <a:lum bright="70000" contrast="-70000"/>
          </a:blip>
          <a:srcRect l="29939" t="12869" b="5805"/>
          <a:stretch/>
        </p:blipFill>
        <p:spPr>
          <a:xfrm>
            <a:off x="2613617" y="5095985"/>
            <a:ext cx="2403013" cy="1241242"/>
          </a:xfrm>
          <a:prstGeom prst="rect">
            <a:avLst/>
          </a:prstGeom>
        </p:spPr>
      </p:pic>
      <p:sp>
        <p:nvSpPr>
          <p:cNvPr id="549" name="Title 1">
            <a:extLst>
              <a:ext uri="{FF2B5EF4-FFF2-40B4-BE49-F238E27FC236}">
                <a16:creationId xmlns:a16="http://schemas.microsoft.com/office/drawing/2014/main" id="{7932D018-B5AF-49F6-945F-C4784440A8EE}"/>
              </a:ext>
            </a:extLst>
          </p:cNvPr>
          <p:cNvSpPr txBox="1">
            <a:spLocks/>
          </p:cNvSpPr>
          <p:nvPr/>
        </p:nvSpPr>
        <p:spPr>
          <a:xfrm>
            <a:off x="4427795" y="5481255"/>
            <a:ext cx="3336411" cy="486532"/>
          </a:xfrm>
          <a:prstGeom prst="rect">
            <a:avLst/>
          </a:prstGeom>
        </p:spPr>
        <p:txBody>
          <a:bodyPr vert="horz" wrap="square" lIns="146284" tIns="91427" rIns="146284" bIns="91427" rtlCol="0" anchor="t">
            <a:noAutofit/>
          </a:bodyPr>
          <a:lstStyle>
            <a:lvl1pPr marL="0" algn="l" defTabSz="896218" rtl="0" eaLnBrk="1" latinLnBrk="0" hangingPunct="1">
              <a:lnSpc>
                <a:spcPct val="90000"/>
              </a:lnSpc>
              <a:spcBef>
                <a:spcPct val="0"/>
              </a:spcBef>
              <a:buNone/>
              <a:defRPr lang="en-US" sz="3921" b="0" i="0" u="none" kern="1200" cap="none" spc="-147" baseline="0" dirty="0">
                <a:ln w="3175">
                  <a:noFill/>
                </a:ln>
                <a:solidFill>
                  <a:schemeClr val="accent5">
                    <a:lumMod val="50000"/>
                  </a:schemeClr>
                </a:solidFill>
                <a:effectLst/>
                <a:latin typeface="Segoe UI Semibold" charset="0"/>
                <a:ea typeface="Segoe UI Semibold" charset="0"/>
                <a:cs typeface="Segoe UI Semibold" charset="0"/>
              </a:defRPr>
            </a:lvl1pPr>
          </a:lstStyle>
          <a:p>
            <a:pPr marL="0" marR="0" lvl="0" indent="0" algn="l" defTabSz="896218" rtl="0" eaLnBrk="1" fontAlgn="auto" latinLnBrk="0" hangingPunct="1">
              <a:lnSpc>
                <a:spcPct val="90000"/>
              </a:lnSpc>
              <a:spcBef>
                <a:spcPct val="0"/>
              </a:spcBef>
              <a:spcAft>
                <a:spcPts val="0"/>
              </a:spcAft>
              <a:buClrTx/>
              <a:buSzTx/>
              <a:buFontTx/>
              <a:buNone/>
              <a:tabLst/>
              <a:defRPr/>
            </a:pPr>
            <a:r>
              <a:rPr kumimoji="0" lang="en-US" sz="3200" b="0" i="0" u="none" strike="noStrike" kern="0" cap="none" spc="-50" normalizeH="0" baseline="0" noProof="0" dirty="0">
                <a:ln w="3175">
                  <a:noFill/>
                </a:ln>
                <a:solidFill>
                  <a:srgbClr val="FF0000"/>
                </a:solidFill>
                <a:effectLst/>
                <a:uLnTx/>
                <a:uFillTx/>
                <a:latin typeface="Segoe UI Semibold" panose="020B0702040204020203" pitchFamily="34" charset="0"/>
                <a:cs typeface="Segoe UI Semibold" panose="020B0702040204020203" pitchFamily="34" charset="0"/>
              </a:rPr>
              <a:t>Microsoft </a:t>
            </a:r>
            <a:r>
              <a:rPr kumimoji="0" lang="en-US" sz="3200" b="0" i="0" u="none" strike="noStrike" kern="0" cap="none" spc="-50" normalizeH="0" baseline="0" noProof="0" dirty="0">
                <a:ln>
                  <a:noFill/>
                </a:ln>
                <a:solidFill>
                  <a:srgbClr val="FF0000"/>
                </a:solidFill>
                <a:effectLst/>
                <a:uLnTx/>
                <a:uFillTx/>
                <a:latin typeface="Segoe UI Semibold" panose="020B0702040204020203" pitchFamily="34" charset="0"/>
                <a:cs typeface="Segoe UI Semibold" panose="020B0702040204020203" pitchFamily="34" charset="0"/>
              </a:rPr>
              <a:t>Graph</a:t>
            </a:r>
            <a:endParaRPr kumimoji="0" lang="en-US" sz="3200" b="0" i="0" u="none" strike="noStrike" kern="1200" cap="none" spc="-147" normalizeH="0" baseline="0" noProof="0" dirty="0">
              <a:ln w="3175">
                <a:noFill/>
              </a:ln>
              <a:solidFill>
                <a:srgbClr val="FF0000"/>
              </a:solidFill>
              <a:effectLst/>
              <a:uLnTx/>
              <a:uFillTx/>
            </a:endParaRPr>
          </a:p>
        </p:txBody>
      </p:sp>
      <p:sp>
        <p:nvSpPr>
          <p:cNvPr id="550" name="Oval 21">
            <a:extLst>
              <a:ext uri="{FF2B5EF4-FFF2-40B4-BE49-F238E27FC236}">
                <a16:creationId xmlns:a16="http://schemas.microsoft.com/office/drawing/2014/main" id="{A8A8D9A8-439E-41EF-A5F9-A0510045FD5B}"/>
              </a:ext>
            </a:extLst>
          </p:cNvPr>
          <p:cNvSpPr>
            <a:spLocks noChangeArrowheads="1"/>
          </p:cNvSpPr>
          <p:nvPr/>
        </p:nvSpPr>
        <p:spPr bwMode="auto">
          <a:xfrm>
            <a:off x="8342789" y="3343833"/>
            <a:ext cx="43530" cy="43412"/>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89617" tIns="44808" rIns="89617" bIns="44808" numCol="1" anchor="t" anchorCtr="0" compatLnSpc="1">
            <a:prstTxWarp prst="textNoShape">
              <a:avLst/>
            </a:prstTxWarp>
          </a:bodyPr>
          <a:lstStyle/>
          <a:p>
            <a:pPr marL="0" marR="0" lvl="0" indent="0" algn="l" defTabSz="914016" rtl="0" eaLnBrk="1" fontAlgn="auto" latinLnBrk="0" hangingPunct="1">
              <a:lnSpc>
                <a:spcPct val="100000"/>
              </a:lnSpc>
              <a:spcBef>
                <a:spcPts val="0"/>
              </a:spcBef>
              <a:spcAft>
                <a:spcPts val="0"/>
              </a:spcAft>
              <a:buClrTx/>
              <a:buSzTx/>
              <a:buFontTx/>
              <a:buNone/>
              <a:tabLst/>
              <a:defRPr/>
            </a:pPr>
            <a:endParaRPr kumimoji="0" lang="en-US" sz="1765" b="0" i="0" u="none" strike="noStrike" kern="1200" cap="none" spc="0" normalizeH="0" baseline="0" noProof="0">
              <a:ln>
                <a:noFill/>
              </a:ln>
              <a:solidFill>
                <a:srgbClr val="404040"/>
              </a:solidFill>
              <a:effectLst/>
              <a:uLnTx/>
              <a:uFillTx/>
              <a:latin typeface="Segoe UI"/>
              <a:ea typeface="+mn-ea"/>
              <a:cs typeface="+mn-cs"/>
            </a:endParaRPr>
          </a:p>
        </p:txBody>
      </p:sp>
      <p:cxnSp>
        <p:nvCxnSpPr>
          <p:cNvPr id="551" name="Straight Connector 550">
            <a:extLst>
              <a:ext uri="{FF2B5EF4-FFF2-40B4-BE49-F238E27FC236}">
                <a16:creationId xmlns:a16="http://schemas.microsoft.com/office/drawing/2014/main" id="{4149A83A-69FA-4262-870F-85A63C274DAF}"/>
              </a:ext>
            </a:extLst>
          </p:cNvPr>
          <p:cNvCxnSpPr/>
          <p:nvPr/>
        </p:nvCxnSpPr>
        <p:spPr>
          <a:xfrm>
            <a:off x="7087904" y="4291900"/>
            <a:ext cx="1239419" cy="0"/>
          </a:xfrm>
          <a:prstGeom prst="line">
            <a:avLst/>
          </a:prstGeom>
          <a:ln w="15875">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545" name="Group 544">
            <a:extLst>
              <a:ext uri="{FF2B5EF4-FFF2-40B4-BE49-F238E27FC236}">
                <a16:creationId xmlns:a16="http://schemas.microsoft.com/office/drawing/2014/main" id="{E59D298E-965D-4FDA-A5BA-D763AC140196}"/>
              </a:ext>
            </a:extLst>
          </p:cNvPr>
          <p:cNvGrpSpPr/>
          <p:nvPr/>
        </p:nvGrpSpPr>
        <p:grpSpPr>
          <a:xfrm rot="10800000" flipH="1">
            <a:off x="3563058" y="4859293"/>
            <a:ext cx="534291" cy="648525"/>
            <a:chOff x="9158285" y="3056784"/>
            <a:chExt cx="606272" cy="735896"/>
          </a:xfrm>
        </p:grpSpPr>
        <p:sp>
          <p:nvSpPr>
            <p:cNvPr id="546" name="Freeform 168">
              <a:extLst>
                <a:ext uri="{FF2B5EF4-FFF2-40B4-BE49-F238E27FC236}">
                  <a16:creationId xmlns:a16="http://schemas.microsoft.com/office/drawing/2014/main" id="{3F40CC9E-F4F4-47DB-95D4-42B300C12BAC}"/>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547" name="Freeform 167">
              <a:extLst>
                <a:ext uri="{FF2B5EF4-FFF2-40B4-BE49-F238E27FC236}">
                  <a16:creationId xmlns:a16="http://schemas.microsoft.com/office/drawing/2014/main" id="{8C4E4AEC-2103-44A5-81AA-45AB70D71754}"/>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grpSp>
        <p:nvGrpSpPr>
          <p:cNvPr id="393" name="Group 392">
            <a:extLst>
              <a:ext uri="{FF2B5EF4-FFF2-40B4-BE49-F238E27FC236}">
                <a16:creationId xmlns:a16="http://schemas.microsoft.com/office/drawing/2014/main" id="{5D3B1263-BC7E-42EA-8D5E-215DCFD59177}"/>
              </a:ext>
            </a:extLst>
          </p:cNvPr>
          <p:cNvGrpSpPr/>
          <p:nvPr/>
        </p:nvGrpSpPr>
        <p:grpSpPr>
          <a:xfrm rot="10800000">
            <a:off x="8907580" y="4847833"/>
            <a:ext cx="534291" cy="648525"/>
            <a:chOff x="9158285" y="3056784"/>
            <a:chExt cx="606272" cy="735896"/>
          </a:xfrm>
        </p:grpSpPr>
        <p:sp>
          <p:nvSpPr>
            <p:cNvPr id="394" name="Freeform 168">
              <a:extLst>
                <a:ext uri="{FF2B5EF4-FFF2-40B4-BE49-F238E27FC236}">
                  <a16:creationId xmlns:a16="http://schemas.microsoft.com/office/drawing/2014/main" id="{ACE31FFE-04EC-4E76-8843-B59E6EF8C86B}"/>
                </a:ext>
              </a:extLst>
            </p:cNvPr>
            <p:cNvSpPr>
              <a:spLocks/>
            </p:cNvSpPr>
            <p:nvPr/>
          </p:nvSpPr>
          <p:spPr bwMode="auto">
            <a:xfrm>
              <a:off x="9510557" y="3056784"/>
              <a:ext cx="254000" cy="398462"/>
            </a:xfrm>
            <a:custGeom>
              <a:avLst/>
              <a:gdLst>
                <a:gd name="T0" fmla="*/ 20 w 67"/>
                <a:gd name="T1" fmla="*/ 0 h 105"/>
                <a:gd name="T2" fmla="*/ 20 w 67"/>
                <a:gd name="T3" fmla="*/ 16 h 105"/>
                <a:gd name="T4" fmla="*/ 47 w 67"/>
                <a:gd name="T5" fmla="*/ 16 h 105"/>
                <a:gd name="T6" fmla="*/ 47 w 67"/>
                <a:gd name="T7" fmla="*/ 0 h 105"/>
                <a:gd name="T8" fmla="*/ 53 w 67"/>
                <a:gd name="T9" fmla="*/ 0 h 105"/>
                <a:gd name="T10" fmla="*/ 53 w 67"/>
                <a:gd name="T11" fmla="*/ 16 h 105"/>
                <a:gd name="T12" fmla="*/ 67 w 67"/>
                <a:gd name="T13" fmla="*/ 16 h 105"/>
                <a:gd name="T14" fmla="*/ 67 w 67"/>
                <a:gd name="T15" fmla="*/ 56 h 105"/>
                <a:gd name="T16" fmla="*/ 44 w 67"/>
                <a:gd name="T17" fmla="*/ 84 h 105"/>
                <a:gd name="T18" fmla="*/ 44 w 67"/>
                <a:gd name="T19" fmla="*/ 105 h 105"/>
                <a:gd name="T20" fmla="*/ 24 w 67"/>
                <a:gd name="T21" fmla="*/ 105 h 105"/>
                <a:gd name="T22" fmla="*/ 24 w 67"/>
                <a:gd name="T23" fmla="*/ 84 h 105"/>
                <a:gd name="T24" fmla="*/ 0 w 67"/>
                <a:gd name="T25" fmla="*/ 56 h 105"/>
                <a:gd name="T26" fmla="*/ 0 w 67"/>
                <a:gd name="T27" fmla="*/ 16 h 105"/>
                <a:gd name="T28" fmla="*/ 14 w 67"/>
                <a:gd name="T29" fmla="*/ 16 h 105"/>
                <a:gd name="T30" fmla="*/ 14 w 67"/>
                <a:gd name="T31" fmla="*/ 0 h 105"/>
                <a:gd name="T32" fmla="*/ 20 w 67"/>
                <a:gd name="T33" fmla="*/ 0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05">
                  <a:moveTo>
                    <a:pt x="20" y="0"/>
                  </a:moveTo>
                  <a:cubicBezTo>
                    <a:pt x="20" y="16"/>
                    <a:pt x="20" y="16"/>
                    <a:pt x="20" y="16"/>
                  </a:cubicBezTo>
                  <a:cubicBezTo>
                    <a:pt x="20" y="16"/>
                    <a:pt x="20" y="16"/>
                    <a:pt x="47" y="16"/>
                  </a:cubicBezTo>
                  <a:cubicBezTo>
                    <a:pt x="47" y="0"/>
                    <a:pt x="47" y="0"/>
                    <a:pt x="47" y="0"/>
                  </a:cubicBezTo>
                  <a:cubicBezTo>
                    <a:pt x="53" y="0"/>
                    <a:pt x="53" y="0"/>
                    <a:pt x="53" y="0"/>
                  </a:cubicBezTo>
                  <a:cubicBezTo>
                    <a:pt x="53" y="4"/>
                    <a:pt x="53" y="9"/>
                    <a:pt x="53" y="16"/>
                  </a:cubicBezTo>
                  <a:cubicBezTo>
                    <a:pt x="53" y="16"/>
                    <a:pt x="53" y="16"/>
                    <a:pt x="67" y="16"/>
                  </a:cubicBezTo>
                  <a:cubicBezTo>
                    <a:pt x="67" y="16"/>
                    <a:pt x="67" y="16"/>
                    <a:pt x="67" y="56"/>
                  </a:cubicBezTo>
                  <a:cubicBezTo>
                    <a:pt x="67" y="65"/>
                    <a:pt x="57" y="79"/>
                    <a:pt x="44" y="84"/>
                  </a:cubicBezTo>
                  <a:cubicBezTo>
                    <a:pt x="44" y="84"/>
                    <a:pt x="44" y="84"/>
                    <a:pt x="44" y="105"/>
                  </a:cubicBezTo>
                  <a:cubicBezTo>
                    <a:pt x="24" y="105"/>
                    <a:pt x="24" y="105"/>
                    <a:pt x="24" y="105"/>
                  </a:cubicBezTo>
                  <a:cubicBezTo>
                    <a:pt x="24" y="105"/>
                    <a:pt x="24" y="105"/>
                    <a:pt x="24" y="84"/>
                  </a:cubicBezTo>
                  <a:cubicBezTo>
                    <a:pt x="10" y="79"/>
                    <a:pt x="0" y="65"/>
                    <a:pt x="0" y="56"/>
                  </a:cubicBezTo>
                  <a:cubicBezTo>
                    <a:pt x="0" y="56"/>
                    <a:pt x="0" y="56"/>
                    <a:pt x="0" y="16"/>
                  </a:cubicBezTo>
                  <a:cubicBezTo>
                    <a:pt x="0" y="16"/>
                    <a:pt x="0" y="16"/>
                    <a:pt x="14" y="16"/>
                  </a:cubicBezTo>
                  <a:cubicBezTo>
                    <a:pt x="14" y="16"/>
                    <a:pt x="14" y="16"/>
                    <a:pt x="14" y="0"/>
                  </a:cubicBezTo>
                  <a:lnTo>
                    <a:pt x="20" y="0"/>
                  </a:lnTo>
                  <a:close/>
                </a:path>
              </a:pathLst>
            </a:custGeom>
            <a:solidFill>
              <a:schemeClr val="bg1"/>
            </a:solidFill>
            <a:ln w="15875">
              <a:solidFill>
                <a:schemeClr val="tx1"/>
              </a:solidFill>
            </a:ln>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sp>
          <p:nvSpPr>
            <p:cNvPr id="395" name="Freeform 167">
              <a:extLst>
                <a:ext uri="{FF2B5EF4-FFF2-40B4-BE49-F238E27FC236}">
                  <a16:creationId xmlns:a16="http://schemas.microsoft.com/office/drawing/2014/main" id="{9CAA38B9-747A-4193-92AC-269228926886}"/>
                </a:ext>
              </a:extLst>
            </p:cNvPr>
            <p:cNvSpPr>
              <a:spLocks/>
            </p:cNvSpPr>
            <p:nvPr/>
          </p:nvSpPr>
          <p:spPr bwMode="auto">
            <a:xfrm flipH="1">
              <a:off x="9158285" y="3448673"/>
              <a:ext cx="489298" cy="344007"/>
            </a:xfrm>
            <a:custGeom>
              <a:avLst/>
              <a:gdLst>
                <a:gd name="T0" fmla="*/ 243 w 243"/>
                <a:gd name="T1" fmla="*/ 122 h 122"/>
                <a:gd name="T2" fmla="*/ 195 w 243"/>
                <a:gd name="T3" fmla="*/ 66 h 122"/>
                <a:gd name="T4" fmla="*/ 103 w 243"/>
                <a:gd name="T5" fmla="*/ 58 h 122"/>
                <a:gd name="T6" fmla="*/ 10 w 243"/>
                <a:gd name="T7" fmla="*/ 33 h 122"/>
                <a:gd name="T8" fmla="*/ 2 w 243"/>
                <a:gd name="T9" fmla="*/ 0 h 122"/>
              </a:gdLst>
              <a:ahLst/>
              <a:cxnLst>
                <a:cxn ang="0">
                  <a:pos x="T0" y="T1"/>
                </a:cxn>
                <a:cxn ang="0">
                  <a:pos x="T2" y="T3"/>
                </a:cxn>
                <a:cxn ang="0">
                  <a:pos x="T4" y="T5"/>
                </a:cxn>
                <a:cxn ang="0">
                  <a:pos x="T6" y="T7"/>
                </a:cxn>
                <a:cxn ang="0">
                  <a:pos x="T8" y="T9"/>
                </a:cxn>
              </a:cxnLst>
              <a:rect l="0" t="0" r="r" b="b"/>
              <a:pathLst>
                <a:path w="243" h="122">
                  <a:moveTo>
                    <a:pt x="243" y="122"/>
                  </a:moveTo>
                  <a:cubicBezTo>
                    <a:pt x="238" y="101"/>
                    <a:pt x="224" y="79"/>
                    <a:pt x="195" y="66"/>
                  </a:cubicBezTo>
                  <a:cubicBezTo>
                    <a:pt x="167" y="54"/>
                    <a:pt x="135" y="55"/>
                    <a:pt x="103" y="58"/>
                  </a:cubicBezTo>
                  <a:cubicBezTo>
                    <a:pt x="65" y="62"/>
                    <a:pt x="27" y="56"/>
                    <a:pt x="10" y="33"/>
                  </a:cubicBezTo>
                  <a:cubicBezTo>
                    <a:pt x="3" y="23"/>
                    <a:pt x="0" y="11"/>
                    <a:pt x="2" y="0"/>
                  </a:cubicBezTo>
                </a:path>
              </a:pathLst>
            </a:custGeom>
            <a:noFill/>
            <a:ln w="15875" cap="flat">
              <a:solidFill>
                <a:schemeClr val="tx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3247" tIns="46623" rIns="93247" bIns="46623" numCol="1" anchor="t" anchorCtr="0" compatLnSpc="1">
              <a:prstTxWarp prst="textNoShape">
                <a:avLst/>
              </a:prstTxWarp>
            </a:bodyPr>
            <a:lstStyle/>
            <a:p>
              <a:pPr marL="0" marR="0" lvl="0" indent="0" algn="l" defTabSz="932563" rtl="0" eaLnBrk="1" fontAlgn="auto" latinLnBrk="0" hangingPunct="1">
                <a:lnSpc>
                  <a:spcPct val="100000"/>
                </a:lnSpc>
                <a:spcBef>
                  <a:spcPts val="0"/>
                </a:spcBef>
                <a:spcAft>
                  <a:spcPts val="0"/>
                </a:spcAft>
                <a:buClrTx/>
                <a:buSzTx/>
                <a:buFontTx/>
                <a:buNone/>
                <a:tabLst/>
                <a:defRPr/>
              </a:pPr>
              <a:endParaRPr kumimoji="0" lang="en-US" sz="1836" b="0" i="0" u="none" strike="noStrike" kern="0" cap="none" spc="0" normalizeH="0" baseline="0" noProof="0">
                <a:ln>
                  <a:noFill/>
                </a:ln>
                <a:solidFill>
                  <a:srgbClr val="404040"/>
                </a:solidFill>
                <a:effectLst/>
                <a:uLnTx/>
                <a:uFillTx/>
                <a:latin typeface="Segoe UI"/>
                <a:ea typeface="+mn-ea"/>
                <a:cs typeface="+mn-cs"/>
              </a:endParaRPr>
            </a:p>
          </p:txBody>
        </p:sp>
      </p:grpSp>
    </p:spTree>
    <p:extLst>
      <p:ext uri="{BB962C8B-B14F-4D97-AF65-F5344CB8AC3E}">
        <p14:creationId xmlns:p14="http://schemas.microsoft.com/office/powerpoint/2010/main" val="30071699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DEFD4C01-D747-4FBE-AC91-4039C1758E44}"/>
              </a:ext>
            </a:extLst>
          </p:cNvPr>
          <p:cNvSpPr>
            <a:spLocks noGrp="1"/>
          </p:cNvSpPr>
          <p:nvPr>
            <p:ph type="title"/>
          </p:nvPr>
        </p:nvSpPr>
        <p:spPr>
          <a:xfrm>
            <a:off x="465138" y="632779"/>
            <a:ext cx="11533187" cy="1231106"/>
          </a:xfrm>
        </p:spPr>
        <p:txBody>
          <a:bodyPr/>
          <a:lstStyle/>
          <a:p>
            <a:r>
              <a:rPr lang="en-US" dirty="0"/>
              <a:t>Microsoft Graph</a:t>
            </a:r>
            <a:br>
              <a:rPr lang="en-US" dirty="0"/>
            </a:br>
            <a:r>
              <a:rPr lang="en-US" dirty="0"/>
              <a:t>Gateway to </a:t>
            </a:r>
            <a:r>
              <a:rPr lang="en-US" dirty="0">
                <a:solidFill>
                  <a:srgbClr val="FF0000"/>
                </a:solidFill>
              </a:rPr>
              <a:t>your </a:t>
            </a:r>
            <a:r>
              <a:rPr lang="en-US" dirty="0"/>
              <a:t>data in the Microsoft</a:t>
            </a:r>
            <a:r>
              <a:rPr lang="en-US" dirty="0">
                <a:solidFill>
                  <a:schemeClr val="bg1"/>
                </a:solidFill>
              </a:rPr>
              <a:t>-</a:t>
            </a:r>
            <a:r>
              <a:rPr lang="en-US" dirty="0"/>
              <a:t>cloud </a:t>
            </a:r>
            <a:br>
              <a:rPr lang="en-US" dirty="0"/>
            </a:br>
            <a:endParaRPr lang="en-US" dirty="0"/>
          </a:p>
        </p:txBody>
      </p:sp>
      <p:pic>
        <p:nvPicPr>
          <p:cNvPr id="3" name="Picture 2">
            <a:extLst>
              <a:ext uri="{FF2B5EF4-FFF2-40B4-BE49-F238E27FC236}">
                <a16:creationId xmlns:a16="http://schemas.microsoft.com/office/drawing/2014/main" id="{9137E7D9-FA57-4F6D-A16D-CD0E9377DC23}"/>
              </a:ext>
            </a:extLst>
          </p:cNvPr>
          <p:cNvPicPr>
            <a:picLocks noChangeAspect="1"/>
          </p:cNvPicPr>
          <p:nvPr/>
        </p:nvPicPr>
        <p:blipFill>
          <a:blip r:embed="rId4"/>
          <a:stretch>
            <a:fillRect/>
          </a:stretch>
        </p:blipFill>
        <p:spPr>
          <a:xfrm>
            <a:off x="331732" y="1897510"/>
            <a:ext cx="11528535" cy="292633"/>
          </a:xfrm>
          <a:prstGeom prst="rect">
            <a:avLst/>
          </a:prstGeom>
        </p:spPr>
      </p:pic>
      <p:sp>
        <p:nvSpPr>
          <p:cNvPr id="4" name="Rectangle 3">
            <a:extLst>
              <a:ext uri="{FF2B5EF4-FFF2-40B4-BE49-F238E27FC236}">
                <a16:creationId xmlns:a16="http://schemas.microsoft.com/office/drawing/2014/main" id="{0048841F-BC01-46B4-A59E-D0A47B5BCCED}"/>
              </a:ext>
            </a:extLst>
          </p:cNvPr>
          <p:cNvSpPr/>
          <p:nvPr/>
        </p:nvSpPr>
        <p:spPr bwMode="auto">
          <a:xfrm>
            <a:off x="21339" y="1683250"/>
            <a:ext cx="12149322" cy="5153412"/>
          </a:xfrm>
          <a:prstGeom prst="rect">
            <a:avLst/>
          </a:prstGeom>
          <a:noFill/>
          <a:ln w="25400">
            <a:solidFill>
              <a:schemeClr val="accent3"/>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err="1">
              <a:ln>
                <a:noFill/>
              </a:ln>
              <a:gradFill>
                <a:gsLst>
                  <a:gs pos="0">
                    <a:srgbClr val="FFFFFF"/>
                  </a:gs>
                  <a:gs pos="100000">
                    <a:srgbClr val="FFFFFF"/>
                  </a:gs>
                </a:gsLst>
                <a:lin ang="5400000" scaled="0"/>
              </a:gradFill>
              <a:effectLst/>
              <a:uLnTx/>
              <a:uFillTx/>
              <a:latin typeface="Segoe UI"/>
              <a:ea typeface="+mn-ea"/>
              <a:cs typeface="Segoe UI" pitchFamily="34" charset="0"/>
            </a:endParaRPr>
          </a:p>
        </p:txBody>
      </p:sp>
      <p:pic>
        <p:nvPicPr>
          <p:cNvPr id="5" name="Picture 4">
            <a:extLst>
              <a:ext uri="{FF2B5EF4-FFF2-40B4-BE49-F238E27FC236}">
                <a16:creationId xmlns:a16="http://schemas.microsoft.com/office/drawing/2014/main" id="{CB4B04C1-43F9-43AE-8858-061FD65DC3C2}"/>
              </a:ext>
            </a:extLst>
          </p:cNvPr>
          <p:cNvPicPr>
            <a:picLocks/>
          </p:cNvPicPr>
          <p:nvPr>
            <p:custDataLst>
              <p:custData r:id="rId1"/>
              <p:tags r:id="rId2"/>
            </p:custDataLst>
          </p:nvPr>
        </p:nvPicPr>
        <p:blipFill>
          <a:blip r:embed="rId5">
            <a:extLst>
              <a:ext uri="{28A0092B-C50C-407E-A947-70E740481C1C}">
                <a14:useLocalDpi xmlns:a14="http://schemas.microsoft.com/office/drawing/2010/main" val="0"/>
              </a:ext>
            </a:extLst>
          </a:blip>
          <a:stretch>
            <a:fillRect/>
          </a:stretch>
        </p:blipFill>
        <p:spPr>
          <a:xfrm>
            <a:off x="7913420" y="494847"/>
            <a:ext cx="21339" cy="21339"/>
          </a:xfrm>
          <a:prstGeom prst="rect">
            <a:avLst/>
          </a:prstGeom>
        </p:spPr>
      </p:pic>
      <p:sp>
        <p:nvSpPr>
          <p:cNvPr id="6" name="Rectangle 5">
            <a:extLst>
              <a:ext uri="{FF2B5EF4-FFF2-40B4-BE49-F238E27FC236}">
                <a16:creationId xmlns:a16="http://schemas.microsoft.com/office/drawing/2014/main" id="{4717B54A-532C-4AA1-9849-D30E270D74BB}"/>
              </a:ext>
            </a:extLst>
          </p:cNvPr>
          <p:cNvSpPr/>
          <p:nvPr/>
        </p:nvSpPr>
        <p:spPr bwMode="auto">
          <a:xfrm>
            <a:off x="588263" y="2696761"/>
            <a:ext cx="3092688" cy="2234190"/>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Users, Groups, Organizations</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Outlook</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SharePoint</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OneDrive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Teams</a:t>
            </a: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Planner</a:t>
            </a:r>
            <a:endParaRPr kumimoji="0" lang="en-US" sz="16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Excel</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OneNote</a:t>
            </a:r>
            <a:endParaRPr kumimoji="0" lang="en-US" sz="18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p:txBody>
      </p:sp>
      <p:sp>
        <p:nvSpPr>
          <p:cNvPr id="7" name="Rectangle 6">
            <a:extLst>
              <a:ext uri="{FF2B5EF4-FFF2-40B4-BE49-F238E27FC236}">
                <a16:creationId xmlns:a16="http://schemas.microsoft.com/office/drawing/2014/main" id="{7E364681-54BA-4CC1-9543-CE4CF33E1594}"/>
              </a:ext>
            </a:extLst>
          </p:cNvPr>
          <p:cNvSpPr/>
          <p:nvPr/>
        </p:nvSpPr>
        <p:spPr bwMode="auto">
          <a:xfrm>
            <a:off x="4495323" y="2751418"/>
            <a:ext cx="1967522" cy="185051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Activities</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Device Relay </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Commands</a:t>
            </a:r>
          </a:p>
          <a:p>
            <a:pPr marL="0" marR="0" lvl="0" indent="0" algn="l" defTabSz="932472" rtl="0" eaLnBrk="1" fontAlgn="base" latinLnBrk="0" hangingPunct="1">
              <a:lnSpc>
                <a:spcPct val="90000"/>
              </a:lnSpc>
              <a:spcBef>
                <a:spcPts val="600"/>
              </a:spcBef>
              <a:spcAft>
                <a:spcPct val="0"/>
              </a:spcAft>
              <a:buClrTx/>
              <a:buSzTx/>
              <a:buFontTx/>
              <a:buNone/>
              <a:tabLst/>
              <a:defRPr/>
            </a:pPr>
            <a:r>
              <a:rPr kumimoji="0" lang="en-US" sz="1600" b="0" i="0" u="none" strike="noStrike" kern="1200" cap="none" spc="0" normalizeH="0" baseline="0" noProof="0">
                <a:ln>
                  <a:noFill/>
                </a:ln>
                <a:solidFill>
                  <a:srgbClr val="1A1A1A"/>
                </a:solidFill>
                <a:effectLst/>
                <a:uLnTx/>
                <a:uFillTx/>
                <a:latin typeface="Segoe UI"/>
                <a:ea typeface="+mn-ea"/>
                <a:cs typeface="Segoe UI" pitchFamily="34" charset="0"/>
              </a:rPr>
              <a:t>Notifications</a:t>
            </a:r>
          </a:p>
        </p:txBody>
      </p:sp>
      <p:sp>
        <p:nvSpPr>
          <p:cNvPr id="8" name="Rectangle 7">
            <a:extLst>
              <a:ext uri="{FF2B5EF4-FFF2-40B4-BE49-F238E27FC236}">
                <a16:creationId xmlns:a16="http://schemas.microsoft.com/office/drawing/2014/main" id="{E736F33D-00CE-449D-B5B7-1F32325B1DE1}"/>
              </a:ext>
            </a:extLst>
          </p:cNvPr>
          <p:cNvSpPr/>
          <p:nvPr/>
        </p:nvSpPr>
        <p:spPr bwMode="auto">
          <a:xfrm>
            <a:off x="7913420" y="2751416"/>
            <a:ext cx="3185504" cy="1639167"/>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146304" rIns="182880" bIns="146304" numCol="1" spcCol="0" rtlCol="0" fromWordArt="0" anchor="t" anchorCtr="0" forceAA="0" compatLnSpc="1">
            <a:prstTxWarp prst="textNoShape">
              <a:avLst/>
            </a:prstTxWarp>
            <a:no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Azure AD</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Intune</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Identity Manager</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Advanced Threat Analytics</a:t>
            </a:r>
          </a:p>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rPr>
              <a:t>Advanced Threat Protection</a:t>
            </a:r>
          </a:p>
          <a:p>
            <a:pPr marL="0" marR="0" lvl="0" indent="0" algn="l" defTabSz="932472" rtl="0" eaLnBrk="1" fontAlgn="base" latinLnBrk="0" hangingPunct="1">
              <a:lnSpc>
                <a:spcPct val="100000"/>
              </a:lnSpc>
              <a:spcBef>
                <a:spcPct val="0"/>
              </a:spcBef>
              <a:spcAft>
                <a:spcPct val="0"/>
              </a:spcAft>
              <a:buClrTx/>
              <a:buSzTx/>
              <a:buFontTx/>
              <a:buNone/>
              <a:tabLst/>
              <a:defRPr/>
            </a:pPr>
            <a:endParaRPr kumimoji="0" lang="en-US" sz="1600" b="1" i="0" u="none" strike="noStrike" kern="1200" cap="none" spc="0" normalizeH="0" baseline="0" noProof="0">
              <a:ln>
                <a:noFill/>
              </a:ln>
              <a:solidFill>
                <a:srgbClr val="1A1A1A"/>
              </a:solidFill>
              <a:effectLst/>
              <a:uLnTx/>
              <a:uFillTx/>
              <a:latin typeface="Segoe UI"/>
              <a:ea typeface="+mn-ea"/>
              <a:cs typeface="Segoe UI" pitchFamily="34" charset="0"/>
            </a:endParaRPr>
          </a:p>
        </p:txBody>
      </p:sp>
      <p:sp>
        <p:nvSpPr>
          <p:cNvPr id="10" name="Rectangle 9">
            <a:extLst>
              <a:ext uri="{FF2B5EF4-FFF2-40B4-BE49-F238E27FC236}">
                <a16:creationId xmlns:a16="http://schemas.microsoft.com/office/drawing/2014/main" id="{9C887E86-068F-4F7C-8007-C097C47A0EF8}"/>
              </a:ext>
            </a:extLst>
          </p:cNvPr>
          <p:cNvSpPr/>
          <p:nvPr/>
        </p:nvSpPr>
        <p:spPr bwMode="auto">
          <a:xfrm>
            <a:off x="479316" y="5115851"/>
            <a:ext cx="2264087"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Mail, Calendar,  </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Contacts and Tasks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Sites and Lists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Drives and Files</a:t>
            </a:r>
          </a:p>
        </p:txBody>
      </p:sp>
      <p:sp>
        <p:nvSpPr>
          <p:cNvPr id="11" name="Rectangle 10">
            <a:extLst>
              <a:ext uri="{FF2B5EF4-FFF2-40B4-BE49-F238E27FC236}">
                <a16:creationId xmlns:a16="http://schemas.microsoft.com/office/drawing/2014/main" id="{197C4FDA-1EF6-4927-872A-D6E4C8C88E22}"/>
              </a:ext>
            </a:extLst>
          </p:cNvPr>
          <p:cNvSpPr/>
          <p:nvPr/>
        </p:nvSpPr>
        <p:spPr>
          <a:xfrm>
            <a:off x="3112792" y="5115851"/>
            <a:ext cx="1967522"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Channels, Messages</a:t>
            </a:r>
            <a:endParaRPr kumimoji="0" lang="en-US" sz="14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Tasks and Plans</a:t>
            </a:r>
            <a:endParaRPr kumimoji="0" lang="en-US" sz="1400" b="1" i="0" u="none" strike="noStrike" kern="1200" cap="none" spc="0" normalizeH="0" baseline="0" noProof="0">
              <a:ln>
                <a:noFill/>
              </a:ln>
              <a:solidFill>
                <a:srgbClr val="1A1A1A"/>
              </a:solidFill>
              <a:effectLst/>
              <a:uLnTx/>
              <a:uFillTx/>
              <a:latin typeface="Segoe UI"/>
              <a:ea typeface="Segoe UI" pitchFamily="34" charset="0"/>
              <a:cs typeface="Segoe UI" pitchFamily="34" charset="0"/>
            </a:endParaRP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Spreadsheets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Notes, and more…</a:t>
            </a:r>
          </a:p>
        </p:txBody>
      </p:sp>
      <p:sp>
        <p:nvSpPr>
          <p:cNvPr id="12" name="Rectangle 11">
            <a:extLst>
              <a:ext uri="{FF2B5EF4-FFF2-40B4-BE49-F238E27FC236}">
                <a16:creationId xmlns:a16="http://schemas.microsoft.com/office/drawing/2014/main" id="{D27D6B41-730A-4193-840B-DFFEADADA180}"/>
              </a:ext>
            </a:extLst>
          </p:cNvPr>
          <p:cNvSpPr/>
          <p:nvPr/>
        </p:nvSpPr>
        <p:spPr>
          <a:xfrm>
            <a:off x="5449703" y="5115851"/>
            <a:ext cx="2068997" cy="1415772"/>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Identity Management</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Access Control</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Segoe UI" pitchFamily="34" charset="0"/>
                <a:cs typeface="Segoe UI" pitchFamily="34" charset="0"/>
              </a:rPr>
              <a:t>Synchronization</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mn-cs"/>
              </a:rPr>
              <a:t>Domains</a:t>
            </a:r>
          </a:p>
        </p:txBody>
      </p:sp>
      <p:sp>
        <p:nvSpPr>
          <p:cNvPr id="13" name="Rectangle 12">
            <a:extLst>
              <a:ext uri="{FF2B5EF4-FFF2-40B4-BE49-F238E27FC236}">
                <a16:creationId xmlns:a16="http://schemas.microsoft.com/office/drawing/2014/main" id="{49C613C8-45A6-495F-9E37-491FC4C20B6C}"/>
              </a:ext>
            </a:extLst>
          </p:cNvPr>
          <p:cNvSpPr/>
          <p:nvPr/>
        </p:nvSpPr>
        <p:spPr>
          <a:xfrm>
            <a:off x="7888089" y="5115851"/>
            <a:ext cx="2438681" cy="1446550"/>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Administrative Units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Applications and Devices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Advanced Threat Analytics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Advanced Threat Protection </a:t>
            </a:r>
          </a:p>
        </p:txBody>
      </p:sp>
      <p:sp>
        <p:nvSpPr>
          <p:cNvPr id="14" name="Rectangle 13">
            <a:extLst>
              <a:ext uri="{FF2B5EF4-FFF2-40B4-BE49-F238E27FC236}">
                <a16:creationId xmlns:a16="http://schemas.microsoft.com/office/drawing/2014/main" id="{F095E92A-49F7-4461-A9CE-B416C97F0B6C}"/>
              </a:ext>
            </a:extLst>
          </p:cNvPr>
          <p:cNvSpPr/>
          <p:nvPr/>
        </p:nvSpPr>
        <p:spPr>
          <a:xfrm>
            <a:off x="10696160" y="5115851"/>
            <a:ext cx="1324703" cy="1077218"/>
          </a:xfrm>
          <a:prstGeom prst="rect">
            <a:avLst/>
          </a:prstGeom>
        </p:spPr>
        <p:txBody>
          <a:bodyPr wrap="square">
            <a:spAutoFit/>
          </a:bodyPr>
          <a:lstStyle/>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Alerts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Policies</a:t>
            </a:r>
          </a:p>
          <a:p>
            <a:pPr marL="0" marR="0" lvl="0" indent="0" algn="l" defTabSz="932472" rtl="0" eaLnBrk="1" fontAlgn="base" latinLnBrk="0" hangingPunct="1">
              <a:lnSpc>
                <a:spcPct val="100000"/>
              </a:lnSpc>
              <a:spcBef>
                <a:spcPts val="1200"/>
              </a:spcBef>
              <a:spcAft>
                <a:spcPct val="0"/>
              </a:spcAft>
              <a:buClrTx/>
              <a:buSzTx/>
              <a:buFontTx/>
              <a:buNone/>
              <a:tabLst/>
              <a:defRPr/>
            </a:pPr>
            <a:r>
              <a:rPr kumimoji="0" lang="en-US" sz="1400" b="0" i="0" u="none" strike="noStrike" kern="1200" cap="none" spc="0" normalizeH="0" baseline="0" noProof="0">
                <a:ln>
                  <a:noFill/>
                </a:ln>
                <a:solidFill>
                  <a:srgbClr val="1A1A1A"/>
                </a:solidFill>
                <a:effectLst/>
                <a:uLnTx/>
                <a:uFillTx/>
                <a:latin typeface="Segoe UI"/>
                <a:ea typeface="+mn-ea"/>
                <a:cs typeface="Segoe UI" pitchFamily="34" charset="0"/>
              </a:rPr>
              <a:t>and more…</a:t>
            </a:r>
          </a:p>
        </p:txBody>
      </p:sp>
      <p:sp>
        <p:nvSpPr>
          <p:cNvPr id="15" name="Rectangle 14">
            <a:extLst>
              <a:ext uri="{FF2B5EF4-FFF2-40B4-BE49-F238E27FC236}">
                <a16:creationId xmlns:a16="http://schemas.microsoft.com/office/drawing/2014/main" id="{99E88B8E-D9D1-40E8-A8EE-48E3F8E8C9E2}"/>
              </a:ext>
            </a:extLst>
          </p:cNvPr>
          <p:cNvSpPr/>
          <p:nvPr/>
        </p:nvSpPr>
        <p:spPr>
          <a:xfrm>
            <a:off x="584433" y="2351307"/>
            <a:ext cx="1284967"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Segoe UI" pitchFamily="34" charset="0"/>
                <a:cs typeface="Segoe UI" pitchFamily="34" charset="0"/>
              </a:rPr>
              <a:t>Office 365</a:t>
            </a:r>
          </a:p>
        </p:txBody>
      </p:sp>
      <p:sp>
        <p:nvSpPr>
          <p:cNvPr id="16" name="Rectangle 15">
            <a:extLst>
              <a:ext uri="{FF2B5EF4-FFF2-40B4-BE49-F238E27FC236}">
                <a16:creationId xmlns:a16="http://schemas.microsoft.com/office/drawing/2014/main" id="{4C697C76-6132-49E3-BBAF-6F95C260D78A}"/>
              </a:ext>
            </a:extLst>
          </p:cNvPr>
          <p:cNvSpPr/>
          <p:nvPr/>
        </p:nvSpPr>
        <p:spPr>
          <a:xfrm>
            <a:off x="4495323" y="2353449"/>
            <a:ext cx="1485343"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mn-ea"/>
                <a:cs typeface="Segoe UI" pitchFamily="34" charset="0"/>
              </a:rPr>
              <a:t>Windows 10</a:t>
            </a:r>
          </a:p>
        </p:txBody>
      </p:sp>
      <p:sp>
        <p:nvSpPr>
          <p:cNvPr id="17" name="Rectangle 16">
            <a:extLst>
              <a:ext uri="{FF2B5EF4-FFF2-40B4-BE49-F238E27FC236}">
                <a16:creationId xmlns:a16="http://schemas.microsoft.com/office/drawing/2014/main" id="{D4EC0DEC-45D8-4272-AD92-26AD00B5D955}"/>
              </a:ext>
            </a:extLst>
          </p:cNvPr>
          <p:cNvSpPr/>
          <p:nvPr/>
        </p:nvSpPr>
        <p:spPr>
          <a:xfrm>
            <a:off x="7913420" y="2368317"/>
            <a:ext cx="3640868" cy="400110"/>
          </a:xfrm>
          <a:prstGeom prst="rect">
            <a:avLst/>
          </a:prstGeom>
        </p:spPr>
        <p:txBody>
          <a:bodyPr wrap="none" lIns="0">
            <a:spAutoFit/>
          </a:bodyPr>
          <a:lstStyle/>
          <a:p>
            <a:pPr marL="0" marR="0" lvl="0" indent="0" algn="l" defTabSz="932472" rtl="0" eaLnBrk="1" fontAlgn="base" latinLnBrk="0" hangingPunct="1">
              <a:lnSpc>
                <a:spcPct val="100000"/>
              </a:lnSpc>
              <a:spcBef>
                <a:spcPct val="0"/>
              </a:spcBef>
              <a:spcAft>
                <a:spcPct val="0"/>
              </a:spcAft>
              <a:buClrTx/>
              <a:buSzTx/>
              <a:buFontTx/>
              <a:buNone/>
              <a:tabLst/>
              <a:defRPr/>
            </a:pPr>
            <a:r>
              <a:rPr kumimoji="0" lang="en-US" sz="2000" b="1" i="0" u="none" strike="noStrike" kern="1200" cap="none" spc="0" normalizeH="0" baseline="0" noProof="0" dirty="0">
                <a:ln>
                  <a:noFill/>
                </a:ln>
                <a:solidFill>
                  <a:srgbClr val="FF0000"/>
                </a:solidFill>
                <a:effectLst/>
                <a:uLnTx/>
                <a:uFillTx/>
                <a:latin typeface="Segoe UI Semibold"/>
                <a:ea typeface="+mn-ea"/>
                <a:cs typeface="Segoe UI" pitchFamily="34" charset="0"/>
              </a:rPr>
              <a:t>Enterprise Mobility + Security</a:t>
            </a:r>
          </a:p>
        </p:txBody>
      </p:sp>
      <p:sp>
        <p:nvSpPr>
          <p:cNvPr id="18" name="Rounded Rectangle 13">
            <a:extLst>
              <a:ext uri="{FF2B5EF4-FFF2-40B4-BE49-F238E27FC236}">
                <a16:creationId xmlns:a16="http://schemas.microsoft.com/office/drawing/2014/main" id="{6E548463-53D4-4DF1-9F68-DEF6CBA18AFE}"/>
              </a:ext>
            </a:extLst>
          </p:cNvPr>
          <p:cNvSpPr/>
          <p:nvPr/>
        </p:nvSpPr>
        <p:spPr>
          <a:xfrm>
            <a:off x="4006924" y="1768772"/>
            <a:ext cx="4232033" cy="4616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rIns="0" rtlCol="0" anchor="ctr">
            <a:spAutoFit/>
          </a:bodyPr>
          <a:lstStyle/>
          <a:p>
            <a:pPr marL="0" marR="0" lvl="0" indent="0" algn="ctr" defTabSz="914225"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solidFill>
                  <a:srgbClr val="1A1A1A"/>
                </a:solidFill>
                <a:effectLst/>
                <a:uLnTx/>
                <a:uFillTx/>
                <a:latin typeface="Segoe UI"/>
                <a:ea typeface="+mn-ea"/>
                <a:cs typeface="+mn-cs"/>
              </a:rPr>
              <a:t>https://graph.microsoft.com</a:t>
            </a:r>
          </a:p>
        </p:txBody>
      </p:sp>
      <p:cxnSp>
        <p:nvCxnSpPr>
          <p:cNvPr id="19" name="Straight Connector 18">
            <a:extLst>
              <a:ext uri="{FF2B5EF4-FFF2-40B4-BE49-F238E27FC236}">
                <a16:creationId xmlns:a16="http://schemas.microsoft.com/office/drawing/2014/main" id="{A2E1D137-6EE2-47CC-9F7C-2613EE76B7B8}"/>
              </a:ext>
            </a:extLst>
          </p:cNvPr>
          <p:cNvCxnSpPr>
            <a:cxnSpLocks/>
          </p:cNvCxnSpPr>
          <p:nvPr/>
        </p:nvCxnSpPr>
        <p:spPr>
          <a:xfrm>
            <a:off x="331732" y="5043340"/>
            <a:ext cx="11442346" cy="0"/>
          </a:xfrm>
          <a:prstGeom prst="line">
            <a:avLst/>
          </a:prstGeom>
          <a:ln w="25400">
            <a:solidFill>
              <a:srgbClr val="CACACA"/>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nvGrpSpPr>
          <p:cNvPr id="2" name="Group 1">
            <a:extLst>
              <a:ext uri="{FF2B5EF4-FFF2-40B4-BE49-F238E27FC236}">
                <a16:creationId xmlns:a16="http://schemas.microsoft.com/office/drawing/2014/main" id="{7BD3C4F0-FD90-4CD6-AB9B-26C7514AD023}"/>
              </a:ext>
            </a:extLst>
          </p:cNvPr>
          <p:cNvGrpSpPr/>
          <p:nvPr/>
        </p:nvGrpSpPr>
        <p:grpSpPr>
          <a:xfrm>
            <a:off x="9884126" y="204396"/>
            <a:ext cx="2286535" cy="1017960"/>
            <a:chOff x="3304018" y="2780779"/>
            <a:chExt cx="5395428" cy="2402032"/>
          </a:xfrm>
        </p:grpSpPr>
        <p:pic>
          <p:nvPicPr>
            <p:cNvPr id="21" name="Picture 20">
              <a:extLst>
                <a:ext uri="{FF2B5EF4-FFF2-40B4-BE49-F238E27FC236}">
                  <a16:creationId xmlns:a16="http://schemas.microsoft.com/office/drawing/2014/main" id="{5B823ADD-A098-40D9-9B6D-D976EABD3435}"/>
                </a:ext>
              </a:extLst>
            </p:cNvPr>
            <p:cNvPicPr>
              <a:picLocks noChangeAspect="1"/>
            </p:cNvPicPr>
            <p:nvPr/>
          </p:nvPicPr>
          <p:blipFill>
            <a:blip r:embed="rId6"/>
            <a:stretch>
              <a:fillRect/>
            </a:stretch>
          </p:blipFill>
          <p:spPr>
            <a:xfrm>
              <a:off x="3304018" y="2780779"/>
              <a:ext cx="5395428" cy="2402032"/>
            </a:xfrm>
            <a:prstGeom prst="rect">
              <a:avLst/>
            </a:prstGeom>
          </p:spPr>
        </p:pic>
        <p:grpSp>
          <p:nvGrpSpPr>
            <p:cNvPr id="22" name="Group 21">
              <a:extLst>
                <a:ext uri="{FF2B5EF4-FFF2-40B4-BE49-F238E27FC236}">
                  <a16:creationId xmlns:a16="http://schemas.microsoft.com/office/drawing/2014/main" id="{78DBACEA-519B-4851-8B4D-955BEB37E8B1}"/>
                </a:ext>
              </a:extLst>
            </p:cNvPr>
            <p:cNvGrpSpPr/>
            <p:nvPr/>
          </p:nvGrpSpPr>
          <p:grpSpPr>
            <a:xfrm>
              <a:off x="5528267" y="3400738"/>
              <a:ext cx="1107203" cy="1107203"/>
              <a:chOff x="5586882" y="3450725"/>
              <a:chExt cx="1097280" cy="1097280"/>
            </a:xfrm>
          </p:grpSpPr>
          <p:sp>
            <p:nvSpPr>
              <p:cNvPr id="23" name="Oval 22">
                <a:extLst>
                  <a:ext uri="{FF2B5EF4-FFF2-40B4-BE49-F238E27FC236}">
                    <a16:creationId xmlns:a16="http://schemas.microsoft.com/office/drawing/2014/main" id="{81F3D87E-7CD3-4418-A515-EB9128E3DDC3}"/>
                  </a:ext>
                </a:extLst>
              </p:cNvPr>
              <p:cNvSpPr/>
              <p:nvPr/>
            </p:nvSpPr>
            <p:spPr bwMode="auto">
              <a:xfrm>
                <a:off x="5586882" y="3450725"/>
                <a:ext cx="1097280" cy="1097280"/>
              </a:xfrm>
              <a:prstGeom prst="ellipse">
                <a:avLst/>
              </a:prstGeom>
              <a:solidFill>
                <a:srgbClr val="FF0000"/>
              </a:solidFill>
              <a:ln w="12700" cap="flat" cmpd="sng" algn="ctr">
                <a:noFill/>
                <a:prstDash val="solid"/>
                <a:headEnd type="none" w="med" len="med"/>
                <a:tailEnd type="none" w="med" len="med"/>
              </a:ln>
              <a:effectLst/>
            </p:spPr>
            <p:txBody>
              <a:bodyPr rot="0" spcFirstLastPara="0" vert="horz" wrap="square" lIns="0" tIns="45700" rIns="0" bIns="45700" numCol="1" spcCol="0" rtlCol="0" fromWordArt="0" anchor="ctr" anchorCtr="0" forceAA="0" compatLnSpc="1">
                <a:prstTxWarp prst="textNoShape">
                  <a:avLst/>
                </a:prstTxWarp>
                <a:no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3576" rtl="0" eaLnBrk="1" fontAlgn="base" latinLnBrk="0" hangingPunct="1">
                  <a:lnSpc>
                    <a:spcPct val="100000"/>
                  </a:lnSpc>
                  <a:spcBef>
                    <a:spcPct val="0"/>
                  </a:spcBef>
                  <a:spcAft>
                    <a:spcPct val="0"/>
                  </a:spcAft>
                  <a:buClrTx/>
                  <a:buSzTx/>
                  <a:buFontTx/>
                  <a:buNone/>
                  <a:tabLst/>
                  <a:defRPr/>
                </a:pPr>
                <a:endParaRPr kumimoji="0" lang="en-US" sz="1800" b="0" i="0" u="none" strike="noStrike" kern="0" cap="none" spc="0" normalizeH="0" baseline="0" noProof="0" dirty="0">
                  <a:ln>
                    <a:noFill/>
                  </a:ln>
                  <a:solidFill>
                    <a:srgbClr val="FF0000"/>
                  </a:solidFill>
                  <a:effectLst/>
                  <a:uLnTx/>
                  <a:uFillTx/>
                  <a:latin typeface="Segoe UI Semilight"/>
                  <a:ea typeface="+mn-ea"/>
                  <a:cs typeface="+mn-cs"/>
                </a:endParaRPr>
              </a:p>
            </p:txBody>
          </p:sp>
          <p:sp>
            <p:nvSpPr>
              <p:cNvPr id="24" name="Freeform 5">
                <a:extLst>
                  <a:ext uri="{FF2B5EF4-FFF2-40B4-BE49-F238E27FC236}">
                    <a16:creationId xmlns:a16="http://schemas.microsoft.com/office/drawing/2014/main" id="{B2947223-3C0F-4CD5-80FA-9464120F90F0}"/>
                  </a:ext>
                </a:extLst>
              </p:cNvPr>
              <p:cNvSpPr>
                <a:spLocks noEditPoints="1"/>
              </p:cNvSpPr>
              <p:nvPr/>
            </p:nvSpPr>
            <p:spPr bwMode="auto">
              <a:xfrm>
                <a:off x="5922617" y="3730888"/>
                <a:ext cx="425810" cy="475534"/>
              </a:xfrm>
              <a:custGeom>
                <a:avLst/>
                <a:gdLst>
                  <a:gd name="T0" fmla="*/ 48 w 246"/>
                  <a:gd name="T1" fmla="*/ 76 h 275"/>
                  <a:gd name="T2" fmla="*/ 124 w 246"/>
                  <a:gd name="T3" fmla="*/ 0 h 275"/>
                  <a:gd name="T4" fmla="*/ 201 w 246"/>
                  <a:gd name="T5" fmla="*/ 76 h 275"/>
                  <a:gd name="T6" fmla="*/ 124 w 246"/>
                  <a:gd name="T7" fmla="*/ 152 h 275"/>
                  <a:gd name="T8" fmla="*/ 48 w 246"/>
                  <a:gd name="T9" fmla="*/ 76 h 275"/>
                  <a:gd name="T10" fmla="*/ 246 w 246"/>
                  <a:gd name="T11" fmla="*/ 275 h 275"/>
                  <a:gd name="T12" fmla="*/ 123 w 246"/>
                  <a:gd name="T13" fmla="*/ 152 h 275"/>
                  <a:gd name="T14" fmla="*/ 0 w 246"/>
                  <a:gd name="T15" fmla="*/ 275 h 2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275">
                    <a:moveTo>
                      <a:pt x="48" y="76"/>
                    </a:moveTo>
                    <a:cubicBezTo>
                      <a:pt x="48" y="34"/>
                      <a:pt x="82" y="0"/>
                      <a:pt x="124" y="0"/>
                    </a:cubicBezTo>
                    <a:cubicBezTo>
                      <a:pt x="166" y="0"/>
                      <a:pt x="201" y="34"/>
                      <a:pt x="201" y="76"/>
                    </a:cubicBezTo>
                    <a:cubicBezTo>
                      <a:pt x="201" y="118"/>
                      <a:pt x="166" y="152"/>
                      <a:pt x="124" y="152"/>
                    </a:cubicBezTo>
                    <a:cubicBezTo>
                      <a:pt x="82" y="152"/>
                      <a:pt x="48" y="118"/>
                      <a:pt x="48" y="76"/>
                    </a:cubicBezTo>
                    <a:close/>
                    <a:moveTo>
                      <a:pt x="246" y="275"/>
                    </a:moveTo>
                    <a:cubicBezTo>
                      <a:pt x="246" y="207"/>
                      <a:pt x="191" y="152"/>
                      <a:pt x="123" y="152"/>
                    </a:cubicBezTo>
                    <a:cubicBezTo>
                      <a:pt x="55" y="152"/>
                      <a:pt x="0" y="207"/>
                      <a:pt x="0" y="275"/>
                    </a:cubicBezTo>
                  </a:path>
                </a:pathLst>
              </a:custGeom>
              <a:solidFill>
                <a:srgbClr val="FF0000"/>
              </a:solidFill>
              <a:ln w="25400" cap="flat">
                <a:solidFill>
                  <a:srgbClr val="FFFFFF"/>
                </a:solidFill>
                <a:prstDash val="solid"/>
                <a:miter lim="800000"/>
                <a:headEnd/>
                <a:tailEnd/>
              </a:ln>
            </p:spPr>
            <p:txBody>
              <a:bodyPr vert="horz" wrap="square" lIns="89604" tIns="44802" rIns="89604" bIns="44802" numCol="1" anchor="t" anchorCtr="0" compatLnSpc="1">
                <a:prstTxWarp prst="textNoShape">
                  <a:avLst/>
                </a:prstTxWarp>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l" defTabSz="913841" rtl="0" eaLnBrk="1" fontAlgn="auto" latinLnBrk="0" hangingPunct="1">
                  <a:lnSpc>
                    <a:spcPct val="100000"/>
                  </a:lnSpc>
                  <a:spcBef>
                    <a:spcPts val="0"/>
                  </a:spcBef>
                  <a:spcAft>
                    <a:spcPts val="0"/>
                  </a:spcAft>
                  <a:buClrTx/>
                  <a:buSzTx/>
                  <a:buFontTx/>
                  <a:buNone/>
                  <a:tabLst/>
                  <a:defRPr/>
                </a:pPr>
                <a:endParaRPr kumimoji="0" lang="en-US" sz="1600" b="0" i="0" u="none" strike="noStrike" kern="0" cap="none" spc="0" normalizeH="0" baseline="0" noProof="0" dirty="0">
                  <a:ln>
                    <a:noFill/>
                  </a:ln>
                  <a:solidFill>
                    <a:srgbClr val="FF0000"/>
                  </a:solidFill>
                  <a:effectLst/>
                  <a:uLnTx/>
                  <a:uFillTx/>
                  <a:latin typeface="Segoe UI Semilight"/>
                  <a:ea typeface="+mn-ea"/>
                  <a:cs typeface="+mn-cs"/>
                </a:endParaRPr>
              </a:p>
            </p:txBody>
          </p:sp>
        </p:grpSp>
      </p:grpSp>
    </p:spTree>
    <p:extLst>
      <p:ext uri="{BB962C8B-B14F-4D97-AF65-F5344CB8AC3E}">
        <p14:creationId xmlns:p14="http://schemas.microsoft.com/office/powerpoint/2010/main" val="2367608048"/>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up)">
                                      <p:cBhvr>
                                        <p:cTn id="10" dur="500"/>
                                        <p:tgtEl>
                                          <p:spTgt spid="7"/>
                                        </p:tgtEl>
                                      </p:cBhvr>
                                    </p:animEffect>
                                  </p:childTnLst>
                                </p:cTn>
                              </p:par>
                              <p:par>
                                <p:cTn id="11" presetID="22" presetClass="entr" presetSubtype="1"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1" fill="hold" grpId="0"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up)">
                                      <p:cBhvr>
                                        <p:cTn id="16" dur="500"/>
                                        <p:tgtEl>
                                          <p:spTgt spid="4"/>
                                        </p:tgtEl>
                                      </p:cBhvr>
                                    </p:animEffect>
                                  </p:childTnLst>
                                </p:cTn>
                              </p:par>
                              <p:par>
                                <p:cTn id="17" presetID="16" presetClass="entr" presetSubtype="37"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arn(outVertical)">
                                      <p:cBhvr>
                                        <p:cTn id="19" dur="500"/>
                                        <p:tgtEl>
                                          <p:spTgt spid="3"/>
                                        </p:tgtEl>
                                      </p:cBhvr>
                                    </p:animEffect>
                                  </p:childTnLst>
                                </p:cTn>
                              </p:par>
                              <p:par>
                                <p:cTn id="20" presetID="16" presetClass="entr" presetSubtype="37" fill="hold" grpId="0" nodeType="withEffect">
                                  <p:stCondLst>
                                    <p:cond delay="250"/>
                                  </p:stCondLst>
                                  <p:childTnLst>
                                    <p:set>
                                      <p:cBhvr>
                                        <p:cTn id="21" dur="1" fill="hold">
                                          <p:stCondLst>
                                            <p:cond delay="0"/>
                                          </p:stCondLst>
                                        </p:cTn>
                                        <p:tgtEl>
                                          <p:spTgt spid="18"/>
                                        </p:tgtEl>
                                        <p:attrNameLst>
                                          <p:attrName>style.visibility</p:attrName>
                                        </p:attrNameLst>
                                      </p:cBhvr>
                                      <p:to>
                                        <p:strVal val="visible"/>
                                      </p:to>
                                    </p:set>
                                    <p:animEffect transition="in" filter="barn(outVertical)">
                                      <p:cBhvr>
                                        <p:cTn id="22" dur="500"/>
                                        <p:tgtEl>
                                          <p:spTgt spid="18"/>
                                        </p:tgtEl>
                                      </p:cBhvr>
                                    </p:animEffect>
                                  </p:childTnLst>
                                </p:cTn>
                              </p:par>
                            </p:childTnLst>
                          </p:cTn>
                        </p:par>
                        <p:par>
                          <p:cTn id="23" fill="hold">
                            <p:stCondLst>
                              <p:cond delay="750"/>
                            </p:stCondLst>
                            <p:childTnLst>
                              <p:par>
                                <p:cTn id="24" presetID="1" presetClass="entr" presetSubtype="0" fill="hold" grpId="0" nodeType="afterEffect">
                                  <p:stCondLst>
                                    <p:cond delay="1000"/>
                                  </p:stCondLst>
                                  <p:childTnLst>
                                    <p:set>
                                      <p:cBhvr>
                                        <p:cTn id="25" dur="1" fill="hold">
                                          <p:stCondLst>
                                            <p:cond delay="0"/>
                                          </p:stCondLst>
                                        </p:cTn>
                                        <p:tgtEl>
                                          <p:spTgt spid="10"/>
                                        </p:tgtEl>
                                        <p:attrNameLst>
                                          <p:attrName>style.visibility</p:attrName>
                                        </p:attrNameLst>
                                      </p:cBhvr>
                                      <p:to>
                                        <p:strVal val="visible"/>
                                      </p:to>
                                    </p:set>
                                  </p:childTnLst>
                                </p:cTn>
                              </p:par>
                              <p:par>
                                <p:cTn id="26" presetID="6" presetClass="emph" presetSubtype="0" accel="100000" autoRev="1" fill="hold" grpId="1" nodeType="withEffect">
                                  <p:stCondLst>
                                    <p:cond delay="250"/>
                                  </p:stCondLst>
                                  <p:childTnLst>
                                    <p:animScale>
                                      <p:cBhvr>
                                        <p:cTn id="27" dur="750" fill="hold"/>
                                        <p:tgtEl>
                                          <p:spTgt spid="10"/>
                                        </p:tgtEl>
                                      </p:cBhvr>
                                      <p:by x="10000" y="10000"/>
                                    </p:animScale>
                                  </p:childTnLst>
                                </p:cTn>
                              </p:par>
                              <p:par>
                                <p:cTn id="28" presetID="42" presetClass="path" presetSubtype="0" accel="100000" autoRev="1" fill="hold" grpId="2" nodeType="withEffect">
                                  <p:stCondLst>
                                    <p:cond delay="250"/>
                                  </p:stCondLst>
                                  <p:childTnLst>
                                    <p:animMotion origin="layout" path="M -1.45833E-6 -4.07407E-6 L -0.03919 -0.30972 " pathEditMode="relative" rAng="0" ptsTypes="AA">
                                      <p:cBhvr>
                                        <p:cTn id="29" dur="750" fill="hold"/>
                                        <p:tgtEl>
                                          <p:spTgt spid="10"/>
                                        </p:tgtEl>
                                        <p:attrNameLst>
                                          <p:attrName>ppt_x</p:attrName>
                                          <p:attrName>ppt_y</p:attrName>
                                        </p:attrNameLst>
                                      </p:cBhvr>
                                      <p:rCtr x="-1966" y="-15486"/>
                                    </p:animMotion>
                                  </p:childTnLst>
                                </p:cTn>
                              </p:par>
                              <p:par>
                                <p:cTn id="30" presetID="1" presetClass="entr" presetSubtype="0" fill="hold" grpId="0" nodeType="withEffect">
                                  <p:stCondLst>
                                    <p:cond delay="1000"/>
                                  </p:stCondLst>
                                  <p:childTnLst>
                                    <p:set>
                                      <p:cBhvr>
                                        <p:cTn id="31" dur="1" fill="hold">
                                          <p:stCondLst>
                                            <p:cond delay="0"/>
                                          </p:stCondLst>
                                        </p:cTn>
                                        <p:tgtEl>
                                          <p:spTgt spid="11"/>
                                        </p:tgtEl>
                                        <p:attrNameLst>
                                          <p:attrName>style.visibility</p:attrName>
                                        </p:attrNameLst>
                                      </p:cBhvr>
                                      <p:to>
                                        <p:strVal val="visible"/>
                                      </p:to>
                                    </p:set>
                                  </p:childTnLst>
                                </p:cTn>
                              </p:par>
                              <p:par>
                                <p:cTn id="32" presetID="6" presetClass="emph" presetSubtype="0" accel="100000" autoRev="1" fill="hold" grpId="1" nodeType="withEffect">
                                  <p:stCondLst>
                                    <p:cond delay="250"/>
                                  </p:stCondLst>
                                  <p:childTnLst>
                                    <p:animScale>
                                      <p:cBhvr>
                                        <p:cTn id="33" dur="750" fill="hold"/>
                                        <p:tgtEl>
                                          <p:spTgt spid="11"/>
                                        </p:tgtEl>
                                      </p:cBhvr>
                                      <p:by x="10000" y="10000"/>
                                    </p:animScale>
                                  </p:childTnLst>
                                </p:cTn>
                              </p:par>
                              <p:par>
                                <p:cTn id="34" presetID="42" presetClass="path" presetSubtype="0" accel="100000" autoRev="1" fill="hold" grpId="2" nodeType="withEffect">
                                  <p:stCondLst>
                                    <p:cond delay="250"/>
                                  </p:stCondLst>
                                  <p:childTnLst>
                                    <p:animMotion origin="layout" path="M 2.5E-6 -4.07407E-6 L -0.22175 -0.31319 " pathEditMode="relative" rAng="0" ptsTypes="AA">
                                      <p:cBhvr>
                                        <p:cTn id="35" dur="750" fill="hold"/>
                                        <p:tgtEl>
                                          <p:spTgt spid="11"/>
                                        </p:tgtEl>
                                        <p:attrNameLst>
                                          <p:attrName>ppt_x</p:attrName>
                                          <p:attrName>ppt_y</p:attrName>
                                        </p:attrNameLst>
                                      </p:cBhvr>
                                      <p:rCtr x="-11094" y="-15671"/>
                                    </p:animMotion>
                                  </p:childTnLst>
                                </p:cTn>
                              </p:par>
                              <p:par>
                                <p:cTn id="36" presetID="1" presetClass="entr" presetSubtype="0" fill="hold" grpId="0" nodeType="withEffect">
                                  <p:stCondLst>
                                    <p:cond delay="1000"/>
                                  </p:stCondLst>
                                  <p:childTnLst>
                                    <p:set>
                                      <p:cBhvr>
                                        <p:cTn id="37" dur="1" fill="hold">
                                          <p:stCondLst>
                                            <p:cond delay="0"/>
                                          </p:stCondLst>
                                        </p:cTn>
                                        <p:tgtEl>
                                          <p:spTgt spid="12"/>
                                        </p:tgtEl>
                                        <p:attrNameLst>
                                          <p:attrName>style.visibility</p:attrName>
                                        </p:attrNameLst>
                                      </p:cBhvr>
                                      <p:to>
                                        <p:strVal val="visible"/>
                                      </p:to>
                                    </p:set>
                                  </p:childTnLst>
                                </p:cTn>
                              </p:par>
                              <p:par>
                                <p:cTn id="38" presetID="6" presetClass="emph" presetSubtype="0" accel="100000" autoRev="1" fill="hold" grpId="1" nodeType="withEffect">
                                  <p:stCondLst>
                                    <p:cond delay="250"/>
                                  </p:stCondLst>
                                  <p:childTnLst>
                                    <p:animScale>
                                      <p:cBhvr>
                                        <p:cTn id="39" dur="750" fill="hold"/>
                                        <p:tgtEl>
                                          <p:spTgt spid="12"/>
                                        </p:tgtEl>
                                      </p:cBhvr>
                                      <p:by x="10000" y="10000"/>
                                    </p:animScale>
                                  </p:childTnLst>
                                </p:cTn>
                              </p:par>
                              <p:par>
                                <p:cTn id="40" presetID="42" presetClass="path" presetSubtype="0" accel="100000" autoRev="1" fill="hold" grpId="2" nodeType="withEffect">
                                  <p:stCondLst>
                                    <p:cond delay="250"/>
                                  </p:stCondLst>
                                  <p:childTnLst>
                                    <p:animMotion origin="layout" path="M -8.33333E-7 -4.07407E-6 L 0.16875 -0.37662 " pathEditMode="relative" rAng="0" ptsTypes="AA">
                                      <p:cBhvr>
                                        <p:cTn id="41" dur="750" fill="hold"/>
                                        <p:tgtEl>
                                          <p:spTgt spid="12"/>
                                        </p:tgtEl>
                                        <p:attrNameLst>
                                          <p:attrName>ppt_x</p:attrName>
                                          <p:attrName>ppt_y</p:attrName>
                                        </p:attrNameLst>
                                      </p:cBhvr>
                                      <p:rCtr x="8438" y="-18843"/>
                                    </p:animMotion>
                                  </p:childTnLst>
                                </p:cTn>
                              </p:par>
                              <p:par>
                                <p:cTn id="42" presetID="1" presetClass="entr" presetSubtype="0" fill="hold" grpId="0" nodeType="withEffect">
                                  <p:stCondLst>
                                    <p:cond delay="1000"/>
                                  </p:stCondLst>
                                  <p:childTnLst>
                                    <p:set>
                                      <p:cBhvr>
                                        <p:cTn id="43" dur="1" fill="hold">
                                          <p:stCondLst>
                                            <p:cond delay="0"/>
                                          </p:stCondLst>
                                        </p:cTn>
                                        <p:tgtEl>
                                          <p:spTgt spid="13"/>
                                        </p:tgtEl>
                                        <p:attrNameLst>
                                          <p:attrName>style.visibility</p:attrName>
                                        </p:attrNameLst>
                                      </p:cBhvr>
                                      <p:to>
                                        <p:strVal val="visible"/>
                                      </p:to>
                                    </p:set>
                                  </p:childTnLst>
                                </p:cTn>
                              </p:par>
                              <p:par>
                                <p:cTn id="44" presetID="6" presetClass="emph" presetSubtype="0" accel="100000" autoRev="1" fill="hold" grpId="1" nodeType="withEffect">
                                  <p:stCondLst>
                                    <p:cond delay="250"/>
                                  </p:stCondLst>
                                  <p:childTnLst>
                                    <p:animScale>
                                      <p:cBhvr>
                                        <p:cTn id="45" dur="750" fill="hold"/>
                                        <p:tgtEl>
                                          <p:spTgt spid="13"/>
                                        </p:tgtEl>
                                      </p:cBhvr>
                                      <p:by x="10000" y="10000"/>
                                    </p:animScale>
                                  </p:childTnLst>
                                </p:cTn>
                              </p:par>
                              <p:par>
                                <p:cTn id="46" presetID="42" presetClass="path" presetSubtype="0" accel="100000" autoRev="1" fill="hold" grpId="2" nodeType="withEffect">
                                  <p:stCondLst>
                                    <p:cond delay="250"/>
                                  </p:stCondLst>
                                  <p:childTnLst>
                                    <p:animMotion origin="layout" path="M 4.79167E-6 1.11111E-6 L -0.02292 -0.35741 " pathEditMode="relative" rAng="0" ptsTypes="AA">
                                      <p:cBhvr>
                                        <p:cTn id="47" dur="750" fill="hold"/>
                                        <p:tgtEl>
                                          <p:spTgt spid="13"/>
                                        </p:tgtEl>
                                        <p:attrNameLst>
                                          <p:attrName>ppt_x</p:attrName>
                                          <p:attrName>ppt_y</p:attrName>
                                        </p:attrNameLst>
                                      </p:cBhvr>
                                      <p:rCtr x="-1146" y="-17870"/>
                                    </p:animMotion>
                                  </p:childTnLst>
                                </p:cTn>
                              </p:par>
                              <p:par>
                                <p:cTn id="48" presetID="1" presetClass="entr" presetSubtype="0" fill="hold" grpId="0" nodeType="withEffect">
                                  <p:stCondLst>
                                    <p:cond delay="1000"/>
                                  </p:stCondLst>
                                  <p:childTnLst>
                                    <p:set>
                                      <p:cBhvr>
                                        <p:cTn id="49" dur="1" fill="hold">
                                          <p:stCondLst>
                                            <p:cond delay="0"/>
                                          </p:stCondLst>
                                        </p:cTn>
                                        <p:tgtEl>
                                          <p:spTgt spid="14"/>
                                        </p:tgtEl>
                                        <p:attrNameLst>
                                          <p:attrName>style.visibility</p:attrName>
                                        </p:attrNameLst>
                                      </p:cBhvr>
                                      <p:to>
                                        <p:strVal val="visible"/>
                                      </p:to>
                                    </p:set>
                                  </p:childTnLst>
                                </p:cTn>
                              </p:par>
                              <p:par>
                                <p:cTn id="50" presetID="6" presetClass="emph" presetSubtype="0" accel="100000" autoRev="1" fill="hold" grpId="1" nodeType="withEffect">
                                  <p:stCondLst>
                                    <p:cond delay="250"/>
                                  </p:stCondLst>
                                  <p:childTnLst>
                                    <p:animScale>
                                      <p:cBhvr>
                                        <p:cTn id="51" dur="750" fill="hold"/>
                                        <p:tgtEl>
                                          <p:spTgt spid="14"/>
                                        </p:tgtEl>
                                      </p:cBhvr>
                                      <p:by x="10000" y="10000"/>
                                    </p:animScale>
                                  </p:childTnLst>
                                </p:cTn>
                              </p:par>
                              <p:par>
                                <p:cTn id="52" presetID="42" presetClass="path" presetSubtype="0" accel="100000" autoRev="1" fill="hold" grpId="2" nodeType="withEffect">
                                  <p:stCondLst>
                                    <p:cond delay="250"/>
                                  </p:stCondLst>
                                  <p:childTnLst>
                                    <p:animMotion origin="layout" path="M -6.25E-7 2.96296E-6 L -0.16966 -0.34144 " pathEditMode="relative" rAng="0" ptsTypes="AA">
                                      <p:cBhvr>
                                        <p:cTn id="53" dur="750" fill="hold"/>
                                        <p:tgtEl>
                                          <p:spTgt spid="14"/>
                                        </p:tgtEl>
                                        <p:attrNameLst>
                                          <p:attrName>ppt_x</p:attrName>
                                          <p:attrName>ppt_y</p:attrName>
                                        </p:attrNameLst>
                                      </p:cBhvr>
                                      <p:rCtr x="-8490" y="-17083"/>
                                    </p:animMotion>
                                  </p:childTnLst>
                                </p:cTn>
                              </p:par>
                              <p:par>
                                <p:cTn id="54" presetID="10" presetClass="entr" presetSubtype="0" fill="hold" nodeType="withEffect">
                                  <p:stCondLst>
                                    <p:cond delay="25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7" grpId="0"/>
      <p:bldP spid="8" grpId="0"/>
      <p:bldP spid="10" grpId="0"/>
      <p:bldP spid="10" grpId="1"/>
      <p:bldP spid="10" grpId="2"/>
      <p:bldP spid="11" grpId="0"/>
      <p:bldP spid="11" grpId="1"/>
      <p:bldP spid="11" grpId="2"/>
      <p:bldP spid="12" grpId="0"/>
      <p:bldP spid="12" grpId="1"/>
      <p:bldP spid="12" grpId="2"/>
      <p:bldP spid="13" grpId="0"/>
      <p:bldP spid="13" grpId="1"/>
      <p:bldP spid="13" grpId="2"/>
      <p:bldP spid="14" grpId="0"/>
      <p:bldP spid="14" grpId="1"/>
      <p:bldP spid="14" grpId="2"/>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Microsoft Graph, gateway to Office 365</a:t>
            </a:r>
            <a:endParaRPr lang="en-US" dirty="0"/>
          </a:p>
        </p:txBody>
      </p:sp>
      <p:sp>
        <p:nvSpPr>
          <p:cNvPr id="3" name="Text Placeholder 2"/>
          <p:cNvSpPr>
            <a:spLocks noGrp="1"/>
          </p:cNvSpPr>
          <p:nvPr>
            <p:ph type="body" sz="quarter" idx="10"/>
          </p:nvPr>
        </p:nvSpPr>
        <p:spPr>
          <a:xfrm>
            <a:off x="465138" y="1919804"/>
            <a:ext cx="11533187" cy="2597634"/>
          </a:xfrm>
        </p:spPr>
        <p:txBody>
          <a:bodyPr/>
          <a:lstStyle/>
          <a:p>
            <a:r>
              <a:rPr lang="en-US" sz="2400" dirty="0"/>
              <a:t>Single resource that proxies multiple Microsoft services</a:t>
            </a:r>
          </a:p>
          <a:p>
            <a:endParaRPr lang="en-US" sz="2400" dirty="0"/>
          </a:p>
          <a:p>
            <a:r>
              <a:rPr lang="en-US" sz="2400" dirty="0"/>
              <a:t>Allows for easy traversal of objects and relationships</a:t>
            </a:r>
          </a:p>
          <a:p>
            <a:endParaRPr lang="en-US" sz="2400" dirty="0"/>
          </a:p>
          <a:p>
            <a:r>
              <a:rPr lang="en-US" sz="2400" dirty="0"/>
              <a:t>Simplifies token acquisition and management</a:t>
            </a:r>
          </a:p>
          <a:p>
            <a:endParaRPr lang="en-US" sz="2400" dirty="0"/>
          </a:p>
          <a:p>
            <a:r>
              <a:rPr lang="en-US" sz="2400" dirty="0"/>
              <a:t>Eliminates the need to traditional discovery (using “me” and “</a:t>
            </a:r>
            <a:r>
              <a:rPr lang="en-US" sz="2400" dirty="0" err="1"/>
              <a:t>myorganization</a:t>
            </a:r>
            <a:r>
              <a:rPr lang="en-US" sz="2400" dirty="0"/>
              <a:t>”)</a:t>
            </a:r>
          </a:p>
        </p:txBody>
      </p:sp>
    </p:spTree>
    <p:extLst>
      <p:ext uri="{BB962C8B-B14F-4D97-AF65-F5344CB8AC3E}">
        <p14:creationId xmlns:p14="http://schemas.microsoft.com/office/powerpoint/2010/main" val="100757870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6" end="6"/>
                                            </p:txEl>
                                          </p:spTgt>
                                        </p:tgtEl>
                                        <p:attrNameLst>
                                          <p:attrName>style.visibility</p:attrName>
                                        </p:attrNameLst>
                                      </p:cBhvr>
                                      <p:to>
                                        <p:strVal val="visible"/>
                                      </p:to>
                                    </p:set>
                                    <p:animEffect transition="in" filter="fade">
                                      <p:cBhvr>
                                        <p:cTn id="2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Office 365 direct API Endpoints</a:t>
            </a:r>
            <a:endParaRPr lang="en-US" dirty="0"/>
          </a:p>
        </p:txBody>
      </p:sp>
      <p:sp>
        <p:nvSpPr>
          <p:cNvPr id="3" name="Text Placeholder 2"/>
          <p:cNvSpPr>
            <a:spLocks noGrp="1"/>
          </p:cNvSpPr>
          <p:nvPr>
            <p:ph type="body" sz="quarter" idx="10"/>
          </p:nvPr>
        </p:nvSpPr>
        <p:spPr>
          <a:xfrm>
            <a:off x="465138" y="1919804"/>
            <a:ext cx="11533187" cy="2597634"/>
          </a:xfrm>
        </p:spPr>
        <p:txBody>
          <a:bodyPr/>
          <a:lstStyle/>
          <a:p>
            <a:r>
              <a:rPr lang="en-US" sz="2400" dirty="0"/>
              <a:t>Direct API endpoints for all the Office 365 Services may also be invoked</a:t>
            </a:r>
          </a:p>
          <a:p>
            <a:r>
              <a:rPr lang="en-US" sz="2400" dirty="0"/>
              <a:t>	Outlook, OneDrive, OneNote, etc.</a:t>
            </a:r>
          </a:p>
          <a:p>
            <a:endParaRPr lang="en-US" sz="2400" dirty="0"/>
          </a:p>
          <a:p>
            <a:r>
              <a:rPr lang="en-US" sz="2400" dirty="0"/>
              <a:t>Direct endpoints have new functionality before it is exposed via the Graph API</a:t>
            </a:r>
          </a:p>
          <a:p>
            <a:r>
              <a:rPr lang="en-US" sz="2400" dirty="0"/>
              <a:t>	Examples:</a:t>
            </a:r>
          </a:p>
          <a:p>
            <a:r>
              <a:rPr lang="en-US" sz="2400" dirty="0"/>
              <a:t>		Outlook web hooks</a:t>
            </a:r>
          </a:p>
          <a:p>
            <a:r>
              <a:rPr lang="en-US" sz="2400" dirty="0"/>
              <a:t>		Time zone on calendar</a:t>
            </a:r>
          </a:p>
        </p:txBody>
      </p:sp>
    </p:spTree>
    <p:extLst>
      <p:ext uri="{BB962C8B-B14F-4D97-AF65-F5344CB8AC3E}">
        <p14:creationId xmlns:p14="http://schemas.microsoft.com/office/powerpoint/2010/main" val="2018699459"/>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Single authentication flow for Office 365</a:t>
            </a:r>
            <a:endParaRPr lang="en-US" dirty="0"/>
          </a:p>
        </p:txBody>
      </p:sp>
      <p:sp>
        <p:nvSpPr>
          <p:cNvPr id="3" name="Text Placeholder 2"/>
          <p:cNvSpPr>
            <a:spLocks noGrp="1"/>
          </p:cNvSpPr>
          <p:nvPr>
            <p:ph type="body" sz="quarter" idx="10"/>
          </p:nvPr>
        </p:nvSpPr>
        <p:spPr>
          <a:xfrm>
            <a:off x="465138" y="1919804"/>
            <a:ext cx="11533187" cy="3582519"/>
          </a:xfrm>
        </p:spPr>
        <p:txBody>
          <a:bodyPr/>
          <a:lstStyle/>
          <a:p>
            <a:pPr lvl="1"/>
            <a:r>
              <a:rPr lang="en-US" sz="2400" dirty="0"/>
              <a:t>Sign users in using OpenID Connect</a:t>
            </a:r>
          </a:p>
          <a:p>
            <a:pPr lvl="1"/>
            <a:endParaRPr lang="en-US" sz="2400" dirty="0"/>
          </a:p>
          <a:p>
            <a:pPr lvl="1"/>
            <a:r>
              <a:rPr lang="en-US" sz="2400" dirty="0"/>
              <a:t>Azure AD and Office 365 services</a:t>
            </a:r>
          </a:p>
          <a:p>
            <a:pPr lvl="1"/>
            <a:endParaRPr lang="en-US" sz="2400" dirty="0"/>
          </a:p>
          <a:p>
            <a:pPr lvl="1"/>
            <a:r>
              <a:rPr lang="en-US" sz="2400" dirty="0"/>
              <a:t>Supports MFA and federated user sign-in</a:t>
            </a:r>
          </a:p>
          <a:p>
            <a:pPr lvl="1"/>
            <a:endParaRPr lang="en-US" sz="2400" dirty="0"/>
          </a:p>
          <a:p>
            <a:pPr lvl="1"/>
            <a:r>
              <a:rPr lang="en-US" sz="2400" dirty="0"/>
              <a:t>Device apps, web sites, SPAs, and service apps</a:t>
            </a:r>
          </a:p>
          <a:p>
            <a:pPr lvl="1"/>
            <a:endParaRPr lang="en-US" sz="2400" dirty="0"/>
          </a:p>
          <a:p>
            <a:pPr lvl="1"/>
            <a:r>
              <a:rPr lang="en-US" sz="2400" dirty="0"/>
              <a:t>Pin apps to Office 365 app launcher from My apps</a:t>
            </a:r>
          </a:p>
        </p:txBody>
      </p:sp>
    </p:spTree>
    <p:extLst>
      <p:ext uri="{BB962C8B-B14F-4D97-AF65-F5344CB8AC3E}">
        <p14:creationId xmlns:p14="http://schemas.microsoft.com/office/powerpoint/2010/main" val="222322777"/>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2" end="2"/>
                                            </p:txEl>
                                          </p:spTgt>
                                        </p:tgtEl>
                                        <p:attrNameLst>
                                          <p:attrName>style.visibility</p:attrName>
                                        </p:attrNameLst>
                                      </p:cBhvr>
                                      <p:to>
                                        <p:strVal val="visible"/>
                                      </p:to>
                                    </p:set>
                                    <p:animEffect transition="in" filter="fade">
                                      <p:cBhvr>
                                        <p:cTn id="10" dur="500"/>
                                        <p:tgtEl>
                                          <p:spTgt spid="3">
                                            <p:txEl>
                                              <p:pRg st="2" end="2"/>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animEffect transition="in" filter="fade">
                                      <p:cBhvr>
                                        <p:cTn id="13" dur="500"/>
                                        <p:tgtEl>
                                          <p:spTgt spid="3">
                                            <p:txEl>
                                              <p:pRg st="4" end="4"/>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6" end="6"/>
                                            </p:txEl>
                                          </p:spTgt>
                                        </p:tgtEl>
                                        <p:attrNameLst>
                                          <p:attrName>style.visibility</p:attrName>
                                        </p:attrNameLst>
                                      </p:cBhvr>
                                      <p:to>
                                        <p:strVal val="visible"/>
                                      </p:to>
                                    </p:set>
                                    <p:animEffect transition="in" filter="fade">
                                      <p:cBhvr>
                                        <p:cTn id="16" dur="500"/>
                                        <p:tgtEl>
                                          <p:spTgt spid="3">
                                            <p:txEl>
                                              <p:pRg st="6" end="6"/>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8" end="8"/>
                                            </p:txEl>
                                          </p:spTgt>
                                        </p:tgtEl>
                                        <p:attrNameLst>
                                          <p:attrName>style.visibility</p:attrName>
                                        </p:attrNameLst>
                                      </p:cBhvr>
                                      <p:to>
                                        <p:strVal val="visible"/>
                                      </p:to>
                                    </p:set>
                                    <p:animEffect transition="in" filter="fade">
                                      <p:cBhvr>
                                        <p:cTn id="19"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Common consent</a:t>
            </a:r>
            <a:endParaRPr lang="en-US" dirty="0"/>
          </a:p>
        </p:txBody>
      </p:sp>
      <p:sp>
        <p:nvSpPr>
          <p:cNvPr id="26" name="Text Placeholder 25">
            <a:extLst>
              <a:ext uri="{FF2B5EF4-FFF2-40B4-BE49-F238E27FC236}">
                <a16:creationId xmlns:a16="http://schemas.microsoft.com/office/drawing/2014/main" id="{A254708E-14D8-8344-958E-31C906D4D756}"/>
              </a:ext>
            </a:extLst>
          </p:cNvPr>
          <p:cNvSpPr>
            <a:spLocks noGrp="1"/>
          </p:cNvSpPr>
          <p:nvPr>
            <p:ph type="body" sz="quarter" idx="11"/>
          </p:nvPr>
        </p:nvSpPr>
        <p:spPr>
          <a:xfrm>
            <a:off x="465138" y="2005456"/>
            <a:ext cx="5653087" cy="2086084"/>
          </a:xfrm>
        </p:spPr>
        <p:txBody>
          <a:bodyPr/>
          <a:lstStyle/>
          <a:p>
            <a:pPr marL="285750" indent="-285750">
              <a:buFont typeface="Arial" panose="020B0604020202020204" pitchFamily="34" charset="0"/>
              <a:buChar char="•"/>
            </a:pPr>
            <a:r>
              <a:rPr lang="en-US" dirty="0"/>
              <a:t>Single </a:t>
            </a:r>
            <a:r>
              <a:rPr lang="en-US" dirty="0" err="1"/>
              <a:t>auth</a:t>
            </a:r>
            <a:r>
              <a:rPr lang="en-US" dirty="0"/>
              <a:t> flow for accessing all O365 services</a:t>
            </a:r>
          </a:p>
          <a:p>
            <a:pPr marL="285750" indent="-285750">
              <a:buFont typeface="Arial" panose="020B0604020202020204" pitchFamily="34" charset="0"/>
              <a:buChar char="•"/>
            </a:pPr>
            <a:r>
              <a:rPr lang="en-US" dirty="0"/>
              <a:t>Admin and end-user consent</a:t>
            </a:r>
          </a:p>
          <a:p>
            <a:pPr marL="285750" indent="-285750">
              <a:buFont typeface="Arial" panose="020B0604020202020204" pitchFamily="34" charset="0"/>
              <a:buChar char="•"/>
            </a:pPr>
            <a:r>
              <a:rPr lang="en-US" dirty="0"/>
              <a:t>Secure protocol</a:t>
            </a:r>
          </a:p>
          <a:p>
            <a:pPr marL="285750" lvl="1" indent="-285750">
              <a:buFont typeface="Arial" panose="020B0604020202020204" pitchFamily="34" charset="0"/>
              <a:buChar char="•"/>
            </a:pPr>
            <a:r>
              <a:rPr lang="en-US" dirty="0"/>
              <a:t>OpenID Connect and OAuth 2.0</a:t>
            </a:r>
          </a:p>
          <a:p>
            <a:pPr marL="285750" lvl="1" indent="-285750">
              <a:buFont typeface="Arial" panose="020B0604020202020204" pitchFamily="34" charset="0"/>
              <a:buChar char="•"/>
            </a:pPr>
            <a:r>
              <a:rPr lang="en-US" dirty="0"/>
              <a:t>No capturing user credentials</a:t>
            </a:r>
          </a:p>
          <a:p>
            <a:pPr marL="285750" lvl="1" indent="-285750">
              <a:buFont typeface="Arial" panose="020B0604020202020204" pitchFamily="34" charset="0"/>
              <a:buChar char="•"/>
            </a:pPr>
            <a:r>
              <a:rPr lang="en-US" dirty="0"/>
              <a:t>Fine-grained access scopes</a:t>
            </a:r>
          </a:p>
          <a:p>
            <a:pPr marL="285750" lvl="1" indent="-285750">
              <a:buFont typeface="Arial" panose="020B0604020202020204" pitchFamily="34" charset="0"/>
              <a:buChar char="•"/>
            </a:pPr>
            <a:r>
              <a:rPr lang="en-US" dirty="0"/>
              <a:t>Long-term access through refresh tokens</a:t>
            </a:r>
          </a:p>
        </p:txBody>
      </p:sp>
      <p:sp>
        <p:nvSpPr>
          <p:cNvPr id="27" name="Text Placeholder 26">
            <a:extLst>
              <a:ext uri="{FF2B5EF4-FFF2-40B4-BE49-F238E27FC236}">
                <a16:creationId xmlns:a16="http://schemas.microsoft.com/office/drawing/2014/main" id="{7A830AEE-F820-124B-8557-1E9E26D51EC4}"/>
              </a:ext>
            </a:extLst>
          </p:cNvPr>
          <p:cNvSpPr>
            <a:spLocks noGrp="1"/>
          </p:cNvSpPr>
          <p:nvPr>
            <p:ph type="body" sz="quarter" idx="12"/>
          </p:nvPr>
        </p:nvSpPr>
        <p:spPr/>
        <p:txBody>
          <a:bodyPr/>
          <a:lstStyle/>
          <a:p>
            <a:endParaRPr lang="en-US" dirty="0"/>
          </a:p>
        </p:txBody>
      </p:sp>
      <p:sp>
        <p:nvSpPr>
          <p:cNvPr id="6" name="Text Placeholder 2"/>
          <p:cNvSpPr txBox="1">
            <a:spLocks/>
          </p:cNvSpPr>
          <p:nvPr/>
        </p:nvSpPr>
        <p:spPr>
          <a:xfrm>
            <a:off x="269241" y="1189178"/>
            <a:ext cx="6497630" cy="5417010"/>
          </a:xfrm>
          <a:prstGeom prst="rect">
            <a:avLst/>
          </a:prstGeom>
        </p:spPr>
        <p:txBody>
          <a:bodyPr/>
          <a:lstStyle>
            <a:lvl1pPr marL="346486" marR="0" indent="-346486" algn="l" defTabSz="932559" rtl="0" eaLnBrk="1" fontAlgn="auto" latinLnBrk="0" hangingPunct="1">
              <a:lnSpc>
                <a:spcPct val="90000"/>
              </a:lnSpc>
              <a:spcBef>
                <a:spcPct val="20000"/>
              </a:spcBef>
              <a:spcAft>
                <a:spcPts val="0"/>
              </a:spcAft>
              <a:buClrTx/>
              <a:buSzPct val="80000"/>
              <a:buFont typeface="Arial" pitchFamily="34" charset="0"/>
              <a:buChar char="•"/>
              <a:tabLst/>
              <a:defRPr sz="3672" kern="1200" spc="-71" baseline="0">
                <a:gradFill>
                  <a:gsLst>
                    <a:gs pos="1250">
                      <a:schemeClr val="bg2"/>
                    </a:gs>
                    <a:gs pos="100000">
                      <a:schemeClr val="bg2"/>
                    </a:gs>
                  </a:gsLst>
                  <a:lin ang="5400000" scaled="0"/>
                </a:gradFill>
                <a:latin typeface="+mj-lt"/>
                <a:ea typeface="+mn-ea"/>
                <a:cs typeface="+mn-cs"/>
              </a:defRPr>
            </a:lvl1pPr>
            <a:lvl2pPr marL="584492" marR="0" indent="-238007" algn="l" defTabSz="932559" rtl="0" eaLnBrk="1" fontAlgn="auto" latinLnBrk="0" hangingPunct="1">
              <a:lnSpc>
                <a:spcPct val="90000"/>
              </a:lnSpc>
              <a:spcBef>
                <a:spcPct val="20000"/>
              </a:spcBef>
              <a:spcAft>
                <a:spcPts val="0"/>
              </a:spcAft>
              <a:buClrTx/>
              <a:buSzPct val="90000"/>
              <a:buFont typeface="Wingdings" pitchFamily="2" charset="2"/>
              <a:buChar char=""/>
              <a:tabLst/>
              <a:defRPr sz="2448" kern="1200" spc="0" baseline="0">
                <a:gradFill>
                  <a:gsLst>
                    <a:gs pos="1250">
                      <a:schemeClr val="bg2"/>
                    </a:gs>
                    <a:gs pos="100000">
                      <a:schemeClr val="bg2"/>
                    </a:gs>
                  </a:gsLst>
                  <a:lin ang="5400000" scaled="0"/>
                </a:gradFill>
                <a:latin typeface="+mn-lt"/>
                <a:ea typeface="+mn-ea"/>
                <a:cs typeface="+mn-cs"/>
              </a:defRPr>
            </a:lvl2pPr>
            <a:lvl3pPr marL="814403"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814403" algn="l"/>
              </a:tabLst>
              <a:defRPr sz="2448" kern="1200" spc="0" baseline="0">
                <a:gradFill>
                  <a:gsLst>
                    <a:gs pos="1250">
                      <a:schemeClr val="bg2"/>
                    </a:gs>
                    <a:gs pos="100000">
                      <a:schemeClr val="bg2"/>
                    </a:gs>
                  </a:gsLst>
                  <a:lin ang="5400000" scaled="0"/>
                </a:gradFill>
                <a:latin typeface="+mn-lt"/>
                <a:ea typeface="+mn-ea"/>
                <a:cs typeface="+mn-cs"/>
              </a:defRPr>
            </a:lvl3pPr>
            <a:lvl4pPr marL="1050791" marR="0" indent="-236387" algn="l" defTabSz="932559" rtl="0" eaLnBrk="1" fontAlgn="auto" latinLnBrk="0" hangingPunct="1">
              <a:lnSpc>
                <a:spcPct val="90000"/>
              </a:lnSpc>
              <a:spcBef>
                <a:spcPct val="20000"/>
              </a:spcBef>
              <a:spcAft>
                <a:spcPts val="0"/>
              </a:spcAft>
              <a:buClrTx/>
              <a:buSzPct val="90000"/>
              <a:buFont typeface="Wingdings" pitchFamily="2" charset="2"/>
              <a:buChar char=""/>
              <a:tabLst/>
              <a:defRPr sz="2040" kern="1200" spc="0" baseline="0">
                <a:gradFill>
                  <a:gsLst>
                    <a:gs pos="1250">
                      <a:schemeClr val="bg2"/>
                    </a:gs>
                    <a:gs pos="100000">
                      <a:schemeClr val="bg2"/>
                    </a:gs>
                  </a:gsLst>
                  <a:lin ang="5400000" scaled="0"/>
                </a:gradFill>
                <a:latin typeface="+mn-lt"/>
                <a:ea typeface="+mn-ea"/>
                <a:cs typeface="+mn-cs"/>
              </a:defRPr>
            </a:lvl4pPr>
            <a:lvl5pPr marL="1280702" marR="0" indent="-229911" algn="l" defTabSz="932559" rtl="0" eaLnBrk="1" fontAlgn="auto" latinLnBrk="0" hangingPunct="1">
              <a:lnSpc>
                <a:spcPct val="90000"/>
              </a:lnSpc>
              <a:spcBef>
                <a:spcPct val="20000"/>
              </a:spcBef>
              <a:spcAft>
                <a:spcPts val="0"/>
              </a:spcAft>
              <a:buClrTx/>
              <a:buSzPct val="90000"/>
              <a:buFont typeface="Wingdings" pitchFamily="2" charset="2"/>
              <a:buChar char=""/>
              <a:tabLst>
                <a:tab pos="1280702" algn="l"/>
              </a:tabLst>
              <a:defRPr sz="2040" kern="1200" spc="0" baseline="0">
                <a:gradFill>
                  <a:gsLst>
                    <a:gs pos="1250">
                      <a:schemeClr val="bg2"/>
                    </a:gs>
                    <a:gs pos="100000">
                      <a:schemeClr val="bg2"/>
                    </a:gs>
                  </a:gsLst>
                  <a:lin ang="5400000" scaled="0"/>
                </a:gradFill>
                <a:latin typeface="+mn-lt"/>
                <a:ea typeface="+mn-ea"/>
                <a:cs typeface="+mn-cs"/>
              </a:defRPr>
            </a:lvl5pPr>
            <a:lvl6pPr marL="2564538"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6pPr>
            <a:lvl7pPr marL="303081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7pPr>
            <a:lvl8pPr marL="349709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8pPr>
            <a:lvl9pPr marL="3963377" indent="-233140" algn="l" defTabSz="932559" rtl="0" eaLnBrk="1" latinLnBrk="0" hangingPunct="1">
              <a:spcBef>
                <a:spcPct val="20000"/>
              </a:spcBef>
              <a:buFont typeface="Arial" pitchFamily="34" charset="0"/>
              <a:buChar char="•"/>
              <a:defRPr sz="2040" kern="1200">
                <a:solidFill>
                  <a:schemeClr val="tx1"/>
                </a:solidFill>
                <a:latin typeface="+mn-lt"/>
                <a:ea typeface="+mn-ea"/>
                <a:cs typeface="+mn-cs"/>
              </a:defRPr>
            </a:lvl9pPr>
          </a:lstStyle>
          <a:p>
            <a:pPr>
              <a:spcBef>
                <a:spcPts val="2400"/>
              </a:spcBef>
            </a:pPr>
            <a:endParaRPr lang="en-US" sz="2400" dirty="0"/>
          </a:p>
        </p:txBody>
      </p:sp>
      <p:pic>
        <p:nvPicPr>
          <p:cNvPr id="29" name="Picture 28">
            <a:extLst>
              <a:ext uri="{FF2B5EF4-FFF2-40B4-BE49-F238E27FC236}">
                <a16:creationId xmlns:a16="http://schemas.microsoft.com/office/drawing/2014/main" id="{84B433D9-1E8E-8048-B99A-80C4CBFEF17F}"/>
              </a:ext>
            </a:extLst>
          </p:cNvPr>
          <p:cNvPicPr>
            <a:picLocks noChangeAspect="1"/>
          </p:cNvPicPr>
          <p:nvPr/>
        </p:nvPicPr>
        <p:blipFill>
          <a:blip r:embed="rId2"/>
          <a:stretch>
            <a:fillRect/>
          </a:stretch>
        </p:blipFill>
        <p:spPr>
          <a:xfrm>
            <a:off x="6577806" y="758544"/>
            <a:ext cx="5207000" cy="5638800"/>
          </a:xfrm>
          <a:prstGeom prst="rect">
            <a:avLst/>
          </a:prstGeom>
        </p:spPr>
      </p:pic>
    </p:spTree>
    <p:extLst>
      <p:ext uri="{BB962C8B-B14F-4D97-AF65-F5344CB8AC3E}">
        <p14:creationId xmlns:p14="http://schemas.microsoft.com/office/powerpoint/2010/main" val="105482703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8639769-41C5-D04A-B092-D1E8EF759EA3}"/>
              </a:ext>
            </a:extLst>
          </p:cNvPr>
          <p:cNvSpPr>
            <a:spLocks noGrp="1"/>
          </p:cNvSpPr>
          <p:nvPr>
            <p:ph type="title"/>
          </p:nvPr>
        </p:nvSpPr>
        <p:spPr/>
        <p:txBody>
          <a:bodyPr/>
          <a:lstStyle/>
          <a:p>
            <a:r>
              <a:rPr lang="en-US" dirty="0"/>
              <a:t>Authentication Options</a:t>
            </a:r>
          </a:p>
        </p:txBody>
      </p:sp>
      <p:sp>
        <p:nvSpPr>
          <p:cNvPr id="5" name="Text Placeholder 4">
            <a:extLst>
              <a:ext uri="{FF2B5EF4-FFF2-40B4-BE49-F238E27FC236}">
                <a16:creationId xmlns:a16="http://schemas.microsoft.com/office/drawing/2014/main" id="{71C1175B-6513-2B44-9ECA-061B0E0F5783}"/>
              </a:ext>
            </a:extLst>
          </p:cNvPr>
          <p:cNvSpPr>
            <a:spLocks noGrp="1"/>
          </p:cNvSpPr>
          <p:nvPr>
            <p:ph type="body" sz="quarter" idx="10"/>
          </p:nvPr>
        </p:nvSpPr>
        <p:spPr>
          <a:xfrm>
            <a:off x="465138" y="1919804"/>
            <a:ext cx="11533187" cy="2154436"/>
          </a:xfrm>
        </p:spPr>
        <p:txBody>
          <a:bodyPr/>
          <a:lstStyle/>
          <a:p>
            <a:r>
              <a:rPr lang="en-US" sz="2400" b="1" dirty="0"/>
              <a:t>Azure AD only</a:t>
            </a:r>
          </a:p>
          <a:p>
            <a:r>
              <a:rPr lang="en-US" dirty="0"/>
              <a:t>Separate </a:t>
            </a:r>
            <a:r>
              <a:rPr lang="en-US" dirty="0" err="1"/>
              <a:t>auth</a:t>
            </a:r>
            <a:r>
              <a:rPr lang="en-US" dirty="0"/>
              <a:t> flow supports Azure AD accounts only</a:t>
            </a:r>
          </a:p>
          <a:p>
            <a:endParaRPr lang="en-US" dirty="0"/>
          </a:p>
          <a:p>
            <a:r>
              <a:rPr lang="en-US" sz="2400" b="1" dirty="0"/>
              <a:t>Azure AD and Microsoft Accounts</a:t>
            </a:r>
          </a:p>
          <a:p>
            <a:r>
              <a:rPr lang="en-US" dirty="0"/>
              <a:t>Converged </a:t>
            </a:r>
            <a:r>
              <a:rPr lang="en-US" dirty="0" err="1"/>
              <a:t>auth</a:t>
            </a:r>
            <a:r>
              <a:rPr lang="en-US" dirty="0"/>
              <a:t> flow supports Azure AD accounts and Microsoft accounts (</a:t>
            </a:r>
            <a:r>
              <a:rPr lang="en-US" dirty="0" err="1"/>
              <a:t>LiveID</a:t>
            </a:r>
            <a:r>
              <a:rPr lang="en-US" dirty="0"/>
              <a:t> - </a:t>
            </a:r>
            <a:r>
              <a:rPr lang="en-US" dirty="0" err="1"/>
              <a:t>hotmail.com</a:t>
            </a:r>
            <a:r>
              <a:rPr lang="en-US" dirty="0"/>
              <a:t>, etc.)</a:t>
            </a:r>
          </a:p>
          <a:p>
            <a:endParaRPr lang="en-US" dirty="0"/>
          </a:p>
        </p:txBody>
      </p:sp>
    </p:spTree>
    <p:extLst>
      <p:ext uri="{BB962C8B-B14F-4D97-AF65-F5344CB8AC3E}">
        <p14:creationId xmlns:p14="http://schemas.microsoft.com/office/powerpoint/2010/main" val="284377640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ATHENA.CUSTOMXMLID" val="{C556B207-714A-467E-AC42-E37FA114FFC3}"/>
  <p:tag name="ATHENA.CUSTOMXMLCONTENT" val="&lt;?xml version=&quot;1.0&quot;?&gt;&lt;athena xmlns=&quot;http://schemas.microsoft.com/edu/athena&quot; version=&quot;0.1.3396.0&quot;&gt;&lt;ink scale=&quot;0.5713244&quot;&gt;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lt;/ink&gt;&lt;/athena&gt;"/>
</p:tagLst>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athena xmlns="http://schemas.microsoft.com/edu/athena" version="0.1.3396.0">
  <ink scale="0.5713244">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ink>
</athena>
</file>

<file path=customXml/item2.xml><?xml version="1.0" encoding="utf-8"?>
<athena xmlns="http://schemas.microsoft.com/edu/athena" version="0.1.3396.0">
  <ink scale="0.5713244">AAEAAAD/////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P///wxBY3Rpb25UeXBlVjEBAAAAB3ZhbHVlX18ACAIAAAAAAAAABQUAAAANQ2xlYXJDYW52YXNWMQIAAAAJU3RhcnRUaW1lBFR5cGUABBAMQWN0aW9uVHlwZVYxAgAAAAIAAADYBgEAAAAAAAH3////+P///wAAAAAFBgAAAA9QZW5BdHRyaWJ1dGVzVjEKAAAAB19jb2xvckEHX2NvbG9yUgdfY29sb3JHB19jb2xvckIKRml0VG9DdXJ2ZQZIZWlnaHQOSWdub3JlUHJlc3N1cmUNSXNIaWdobGlnaHRlcgVTaGFwZQVXaWR0aAAAAAAAAAAABAACAgICAQYBAQxCcnVzaFNoYXBlVjECAAAABgIAAAD/AAAAAAAAAAAAAAhAAAAF9v///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IAAAAAAA4D8AAAA/AAAAAAAAAAAL</ink>
</athena>
</file>

<file path=customXml/itemProps1.xml><?xml version="1.0" encoding="utf-8"?>
<ds:datastoreItem xmlns:ds="http://schemas.openxmlformats.org/officeDocument/2006/customXml" ds:itemID="{AB748CBD-0949-444B-9600-75CD9A8FAB3E}">
  <ds:schemaRefs>
    <ds:schemaRef ds:uri="http://schemas.microsoft.com/edu/athena"/>
  </ds:schemaRefs>
</ds:datastoreItem>
</file>

<file path=customXml/itemProps2.xml><?xml version="1.0" encoding="utf-8"?>
<ds:datastoreItem xmlns:ds="http://schemas.openxmlformats.org/officeDocument/2006/customXml" ds:itemID="{6C2E3007-D8DF-4D50-A44F-B33845BF0FAE}">
  <ds:schemaRefs>
    <ds:schemaRef ds:uri="http://schemas.microsoft.com/edu/athena"/>
  </ds:schemaRefs>
</ds:datastoreItem>
</file>

<file path=docProps/app.xml><?xml version="1.0" encoding="utf-8"?>
<Properties xmlns="http://schemas.openxmlformats.org/officeDocument/2006/extended-properties" xmlns:vt="http://schemas.openxmlformats.org/officeDocument/2006/docPropsVTypes">
  <Template>Office templates</Template>
  <TotalTime>0</TotalTime>
  <Words>980</Words>
  <Application>Microsoft Office PowerPoint</Application>
  <PresentationFormat>Custom</PresentationFormat>
  <Paragraphs>144</Paragraphs>
  <Slides>15</Slides>
  <Notes>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Segoe UI</vt:lpstr>
      <vt:lpstr>Segoe UI Light</vt:lpstr>
      <vt:lpstr>Segoe UI Semibold</vt:lpstr>
      <vt:lpstr>Segoe UI Semilight</vt:lpstr>
      <vt:lpstr>Wingdings</vt:lpstr>
      <vt:lpstr>Office 365 PPT Template - 2017</vt:lpstr>
      <vt:lpstr>Build React SPA apps with the  Microsoft Graph</vt:lpstr>
      <vt:lpstr>Building Microsoft  Graph applications</vt:lpstr>
      <vt:lpstr>Microsoft 365 Platform</vt:lpstr>
      <vt:lpstr>Microsoft Graph Gateway to your data in the Microsoft-cloud  </vt:lpstr>
      <vt:lpstr>Microsoft Graph, gateway to Office 365</vt:lpstr>
      <vt:lpstr>Office 365 direct API Endpoints</vt:lpstr>
      <vt:lpstr>Single authentication flow for Office 365</vt:lpstr>
      <vt:lpstr>Common consent</vt:lpstr>
      <vt:lpstr>Authentication Options</vt:lpstr>
      <vt:lpstr>Microsoft Account + Azure AD</vt:lpstr>
      <vt:lpstr>Creating an React single page application configured with MSAL for authentication with Azure AD</vt:lpstr>
      <vt:lpstr>Create React single page application</vt:lpstr>
      <vt:lpstr>Demo</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2019-12-03T22:09:26Z</dcterms:modified>
</cp:coreProperties>
</file>

<file path=docProps/thumbnail.jpeg>
</file>